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8096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body" sz="quarter" idx="14" hasCustomPrompt="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"/>
          <p:cNvGrpSpPr/>
          <p:nvPr/>
        </p:nvGrpSpPr>
        <p:grpSpPr>
          <a:xfrm rot="0"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"/>
          <p:cNvGrpSpPr/>
          <p:nvPr/>
        </p:nvGrpSpPr>
        <p:grpSpPr>
          <a:xfrm rot="0"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C:\Users\lskyu\OneDrive\&#48148;&#53461;%20&#54868;&#47732;\1.mp4" TargetMode="External" /><Relationship Id="rId3" Type="http://schemas.microsoft.com/office/2007/relationships/media" Target="file:///C:\Users\lskyu\OneDrive\&#48148;&#53461;%20&#54868;&#47732;\1.mp4" TargetMode="External"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\\hongci.tistory.com\category\Embedded\Kernel%20Porting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IoT </a:t>
            </a:r>
            <a:r>
              <a:rPr lang="ko-KR" altLang="en-US"/>
              <a:t>프로그래밍 최종발표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2275162" y="4153045"/>
            <a:ext cx="9631127" cy="845124"/>
          </a:xfrm>
        </p:spPr>
        <p:txBody>
          <a:bodyPr/>
          <a:lstStyle/>
          <a:p>
            <a:pPr algn="r">
              <a:defRPr/>
            </a:pPr>
            <a:r>
              <a:rPr lang="en-US" altLang="ko-KR"/>
              <a:t>2</a:t>
            </a:r>
            <a:r>
              <a:rPr lang="ko-KR" altLang="en-US"/>
              <a:t>조 팀장 </a:t>
            </a:r>
            <a:r>
              <a:rPr lang="en-US" altLang="ko-KR"/>
              <a:t>:</a:t>
            </a:r>
            <a:r>
              <a:rPr lang="ko-KR" altLang="en-US"/>
              <a:t> 윤선현</a:t>
            </a:r>
            <a:endParaRPr lang="ko-KR" altLang="en-US"/>
          </a:p>
          <a:p>
            <a:pPr algn="r">
              <a:defRPr/>
            </a:pPr>
            <a:r>
              <a:rPr lang="ko-KR" altLang="en-US"/>
              <a:t>팀원 </a:t>
            </a:r>
            <a:r>
              <a:rPr lang="en-US" altLang="ko-KR"/>
              <a:t>:</a:t>
            </a:r>
            <a:r>
              <a:rPr lang="ko-KR" altLang="en-US"/>
              <a:t> 이승규</a:t>
            </a:r>
            <a:r>
              <a:rPr lang="en-US" altLang="ko-KR"/>
              <a:t>,</a:t>
            </a:r>
            <a:r>
              <a:rPr lang="ko-KR" altLang="en-US"/>
              <a:t> 최용원 이홍석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2.</a:t>
            </a:r>
            <a:r>
              <a:rPr lang="ko-KR" altLang="en-US"/>
              <a:t> 게임 동작 설명</a:t>
            </a:r>
            <a:endParaRPr lang="ko-KR" altLang="en-US"/>
          </a:p>
        </p:txBody>
      </p:sp>
      <p:sp>
        <p:nvSpPr>
          <p:cNvPr id="4" name="TextBox 21"/>
          <p:cNvSpPr txBox="1"/>
          <p:nvPr/>
        </p:nvSpPr>
        <p:spPr>
          <a:xfrm>
            <a:off x="285932" y="1122681"/>
            <a:ext cx="417748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/>
              <a:t>setp 1 : x,</a:t>
            </a:r>
            <a:r>
              <a:rPr lang="ko-KR" altLang="en-US" sz="2800" b="1"/>
              <a:t> </a:t>
            </a:r>
            <a:r>
              <a:rPr lang="en-US" altLang="ko-KR" sz="2800" b="1"/>
              <a:t>y</a:t>
            </a:r>
            <a:r>
              <a:rPr lang="ko-KR" altLang="en-US" sz="2800" b="1"/>
              <a:t>좌표 입력하기</a:t>
            </a:r>
            <a:endParaRPr lang="ko-KR" altLang="en-US" sz="2800" b="1"/>
          </a:p>
        </p:txBody>
      </p:sp>
      <p:graphicFrame>
        <p:nvGraphicFramePr>
          <p:cNvPr id="5" name="표 2"/>
          <p:cNvGraphicFramePr>
            <a:graphicFrameLocks noGrp="1"/>
          </p:cNvGraphicFramePr>
          <p:nvPr/>
        </p:nvGraphicFramePr>
        <p:xfrm>
          <a:off x="5462690" y="1577974"/>
          <a:ext cx="6272108" cy="2124075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425787"/>
                <a:gridCol w="975360"/>
                <a:gridCol w="3870961"/>
              </a:tblGrid>
              <a:tr h="30084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변수명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값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설명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flag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1 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(1 : x</a:t>
                      </a:r>
                      <a:r>
                        <a:rPr lang="ko-KR" altLang="en-US" sz="1800"/>
                        <a:t>좌표입력</a:t>
                      </a:r>
                      <a:r>
                        <a:rPr lang="en-US" altLang="ko-KR" sz="1800"/>
                        <a:t>, 2: y</a:t>
                      </a:r>
                      <a:r>
                        <a:rPr lang="ko-KR" altLang="en-US" sz="1800"/>
                        <a:t>좌표입력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count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0 -&gt; 1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사용자입력이 몇번이루어졌는지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player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1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현재플레이어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x, y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0 -&gt; 3, 0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(x</a:t>
                      </a:r>
                      <a:r>
                        <a:rPr lang="ko-KR" altLang="en-US" sz="1800"/>
                        <a:t>좌표입력값</a:t>
                      </a:r>
                      <a:r>
                        <a:rPr lang="en-US" altLang="ko-KR" sz="1800"/>
                        <a:t>, y</a:t>
                      </a:r>
                      <a:r>
                        <a:rPr lang="ko-KR" altLang="en-US" sz="1800"/>
                        <a:t>좌표입력값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사각형: 둥근 모서리 24"/>
          <p:cNvSpPr/>
          <p:nvPr/>
        </p:nvSpPr>
        <p:spPr>
          <a:xfrm>
            <a:off x="5884050" y="4287582"/>
            <a:ext cx="2088357" cy="1973400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5"/>
          <p:cNvSpPr/>
          <p:nvPr/>
        </p:nvSpPr>
        <p:spPr>
          <a:xfrm>
            <a:off x="6003796" y="4424092"/>
            <a:ext cx="184408" cy="1844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27"/>
          <p:cNvSpPr/>
          <p:nvPr/>
        </p:nvSpPr>
        <p:spPr>
          <a:xfrm>
            <a:off x="6246879" y="442409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29"/>
          <p:cNvSpPr/>
          <p:nvPr/>
        </p:nvSpPr>
        <p:spPr>
          <a:xfrm>
            <a:off x="6481579" y="442409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31"/>
          <p:cNvSpPr/>
          <p:nvPr/>
        </p:nvSpPr>
        <p:spPr>
          <a:xfrm>
            <a:off x="6724662" y="442409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33"/>
          <p:cNvSpPr/>
          <p:nvPr/>
        </p:nvSpPr>
        <p:spPr>
          <a:xfrm>
            <a:off x="6950980" y="4424092"/>
            <a:ext cx="184408" cy="1844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35"/>
          <p:cNvSpPr/>
          <p:nvPr/>
        </p:nvSpPr>
        <p:spPr>
          <a:xfrm>
            <a:off x="7194063" y="442409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40"/>
          <p:cNvSpPr/>
          <p:nvPr/>
        </p:nvSpPr>
        <p:spPr>
          <a:xfrm>
            <a:off x="7437146" y="442409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41"/>
          <p:cNvSpPr/>
          <p:nvPr/>
        </p:nvSpPr>
        <p:spPr>
          <a:xfrm>
            <a:off x="7663464" y="442409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42"/>
          <p:cNvSpPr/>
          <p:nvPr/>
        </p:nvSpPr>
        <p:spPr>
          <a:xfrm>
            <a:off x="6003796" y="465041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45"/>
          <p:cNvSpPr/>
          <p:nvPr/>
        </p:nvSpPr>
        <p:spPr>
          <a:xfrm>
            <a:off x="6246879" y="465041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46"/>
          <p:cNvSpPr/>
          <p:nvPr/>
        </p:nvSpPr>
        <p:spPr>
          <a:xfrm>
            <a:off x="6481579" y="465041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47"/>
          <p:cNvSpPr/>
          <p:nvPr/>
        </p:nvSpPr>
        <p:spPr>
          <a:xfrm>
            <a:off x="6724662" y="465041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48"/>
          <p:cNvSpPr/>
          <p:nvPr/>
        </p:nvSpPr>
        <p:spPr>
          <a:xfrm>
            <a:off x="6950980" y="465041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49"/>
          <p:cNvSpPr/>
          <p:nvPr/>
        </p:nvSpPr>
        <p:spPr>
          <a:xfrm>
            <a:off x="7194063" y="465041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50"/>
          <p:cNvSpPr/>
          <p:nvPr/>
        </p:nvSpPr>
        <p:spPr>
          <a:xfrm>
            <a:off x="7437146" y="465041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51"/>
          <p:cNvSpPr/>
          <p:nvPr/>
        </p:nvSpPr>
        <p:spPr>
          <a:xfrm>
            <a:off x="7663464" y="465041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52"/>
          <p:cNvSpPr/>
          <p:nvPr/>
        </p:nvSpPr>
        <p:spPr>
          <a:xfrm>
            <a:off x="6003796" y="4876729"/>
            <a:ext cx="184408" cy="1844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53"/>
          <p:cNvSpPr/>
          <p:nvPr/>
        </p:nvSpPr>
        <p:spPr>
          <a:xfrm>
            <a:off x="6246879" y="4876729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54"/>
          <p:cNvSpPr/>
          <p:nvPr/>
        </p:nvSpPr>
        <p:spPr>
          <a:xfrm>
            <a:off x="6481579" y="4876729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타원 55"/>
          <p:cNvSpPr/>
          <p:nvPr/>
        </p:nvSpPr>
        <p:spPr>
          <a:xfrm>
            <a:off x="6724662" y="4876729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56"/>
          <p:cNvSpPr/>
          <p:nvPr/>
        </p:nvSpPr>
        <p:spPr>
          <a:xfrm>
            <a:off x="6950980" y="4876729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57"/>
          <p:cNvSpPr/>
          <p:nvPr/>
        </p:nvSpPr>
        <p:spPr>
          <a:xfrm>
            <a:off x="7194063" y="4876729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58"/>
          <p:cNvSpPr/>
          <p:nvPr/>
        </p:nvSpPr>
        <p:spPr>
          <a:xfrm>
            <a:off x="7437146" y="4876729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타원 59"/>
          <p:cNvSpPr/>
          <p:nvPr/>
        </p:nvSpPr>
        <p:spPr>
          <a:xfrm>
            <a:off x="7663464" y="4876729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60"/>
          <p:cNvSpPr/>
          <p:nvPr/>
        </p:nvSpPr>
        <p:spPr>
          <a:xfrm>
            <a:off x="6003796" y="5094665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61"/>
          <p:cNvSpPr/>
          <p:nvPr/>
        </p:nvSpPr>
        <p:spPr>
          <a:xfrm>
            <a:off x="6246879" y="5094665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62"/>
          <p:cNvSpPr/>
          <p:nvPr/>
        </p:nvSpPr>
        <p:spPr>
          <a:xfrm>
            <a:off x="6481579" y="5094665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63"/>
          <p:cNvSpPr/>
          <p:nvPr/>
        </p:nvSpPr>
        <p:spPr>
          <a:xfrm>
            <a:off x="6724662" y="5094665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64"/>
          <p:cNvSpPr/>
          <p:nvPr/>
        </p:nvSpPr>
        <p:spPr>
          <a:xfrm>
            <a:off x="6950980" y="5094665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65"/>
          <p:cNvSpPr/>
          <p:nvPr/>
        </p:nvSpPr>
        <p:spPr>
          <a:xfrm>
            <a:off x="7194063" y="5094665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타원 66"/>
          <p:cNvSpPr/>
          <p:nvPr/>
        </p:nvSpPr>
        <p:spPr>
          <a:xfrm>
            <a:off x="7437146" y="5094665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타원 67"/>
          <p:cNvSpPr/>
          <p:nvPr/>
        </p:nvSpPr>
        <p:spPr>
          <a:xfrm>
            <a:off x="7663464" y="5094665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68"/>
          <p:cNvSpPr/>
          <p:nvPr/>
        </p:nvSpPr>
        <p:spPr>
          <a:xfrm>
            <a:off x="6003796" y="5320984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69"/>
          <p:cNvSpPr/>
          <p:nvPr/>
        </p:nvSpPr>
        <p:spPr>
          <a:xfrm>
            <a:off x="6246879" y="5320984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70"/>
          <p:cNvSpPr/>
          <p:nvPr/>
        </p:nvSpPr>
        <p:spPr>
          <a:xfrm>
            <a:off x="6481579" y="5320984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71"/>
          <p:cNvSpPr/>
          <p:nvPr/>
        </p:nvSpPr>
        <p:spPr>
          <a:xfrm>
            <a:off x="6724662" y="5320984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타원 72"/>
          <p:cNvSpPr/>
          <p:nvPr/>
        </p:nvSpPr>
        <p:spPr>
          <a:xfrm>
            <a:off x="6950980" y="5320984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타원 73"/>
          <p:cNvSpPr/>
          <p:nvPr/>
        </p:nvSpPr>
        <p:spPr>
          <a:xfrm>
            <a:off x="7194063" y="5320984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74"/>
          <p:cNvSpPr/>
          <p:nvPr/>
        </p:nvSpPr>
        <p:spPr>
          <a:xfrm>
            <a:off x="7437146" y="5320984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타원 75"/>
          <p:cNvSpPr/>
          <p:nvPr/>
        </p:nvSpPr>
        <p:spPr>
          <a:xfrm>
            <a:off x="7663464" y="5320984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타원 76"/>
          <p:cNvSpPr/>
          <p:nvPr/>
        </p:nvSpPr>
        <p:spPr>
          <a:xfrm>
            <a:off x="6003796" y="554730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타원 77"/>
          <p:cNvSpPr/>
          <p:nvPr/>
        </p:nvSpPr>
        <p:spPr>
          <a:xfrm>
            <a:off x="6246879" y="554730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타원 78"/>
          <p:cNvSpPr/>
          <p:nvPr/>
        </p:nvSpPr>
        <p:spPr>
          <a:xfrm>
            <a:off x="6481579" y="554730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79"/>
          <p:cNvSpPr/>
          <p:nvPr/>
        </p:nvSpPr>
        <p:spPr>
          <a:xfrm>
            <a:off x="6724662" y="554730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타원 80"/>
          <p:cNvSpPr/>
          <p:nvPr/>
        </p:nvSpPr>
        <p:spPr>
          <a:xfrm>
            <a:off x="6950980" y="554730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81"/>
          <p:cNvSpPr/>
          <p:nvPr/>
        </p:nvSpPr>
        <p:spPr>
          <a:xfrm>
            <a:off x="7194063" y="554730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82"/>
          <p:cNvSpPr/>
          <p:nvPr/>
        </p:nvSpPr>
        <p:spPr>
          <a:xfrm>
            <a:off x="7437146" y="554730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타원 83"/>
          <p:cNvSpPr/>
          <p:nvPr/>
        </p:nvSpPr>
        <p:spPr>
          <a:xfrm>
            <a:off x="7663464" y="5547302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타원 84"/>
          <p:cNvSpPr/>
          <p:nvPr/>
        </p:nvSpPr>
        <p:spPr>
          <a:xfrm>
            <a:off x="6003796" y="577362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타원 85"/>
          <p:cNvSpPr/>
          <p:nvPr/>
        </p:nvSpPr>
        <p:spPr>
          <a:xfrm>
            <a:off x="6246879" y="577362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타원 86"/>
          <p:cNvSpPr/>
          <p:nvPr/>
        </p:nvSpPr>
        <p:spPr>
          <a:xfrm>
            <a:off x="6481579" y="577362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타원 87"/>
          <p:cNvSpPr/>
          <p:nvPr/>
        </p:nvSpPr>
        <p:spPr>
          <a:xfrm>
            <a:off x="6724662" y="577362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타원 88"/>
          <p:cNvSpPr/>
          <p:nvPr/>
        </p:nvSpPr>
        <p:spPr>
          <a:xfrm>
            <a:off x="6950980" y="577362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타원 89"/>
          <p:cNvSpPr/>
          <p:nvPr/>
        </p:nvSpPr>
        <p:spPr>
          <a:xfrm>
            <a:off x="7194063" y="577362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타원 90"/>
          <p:cNvSpPr/>
          <p:nvPr/>
        </p:nvSpPr>
        <p:spPr>
          <a:xfrm>
            <a:off x="7437146" y="577362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타원 91"/>
          <p:cNvSpPr/>
          <p:nvPr/>
        </p:nvSpPr>
        <p:spPr>
          <a:xfrm>
            <a:off x="7663464" y="5773621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92"/>
          <p:cNvSpPr/>
          <p:nvPr/>
        </p:nvSpPr>
        <p:spPr>
          <a:xfrm>
            <a:off x="6003796" y="5991557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93"/>
          <p:cNvSpPr/>
          <p:nvPr/>
        </p:nvSpPr>
        <p:spPr>
          <a:xfrm>
            <a:off x="6246879" y="5991557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94"/>
          <p:cNvSpPr/>
          <p:nvPr/>
        </p:nvSpPr>
        <p:spPr>
          <a:xfrm>
            <a:off x="6481579" y="5991557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6" name="타원 95"/>
          <p:cNvSpPr/>
          <p:nvPr/>
        </p:nvSpPr>
        <p:spPr>
          <a:xfrm>
            <a:off x="6724662" y="5991557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타원 96"/>
          <p:cNvSpPr/>
          <p:nvPr/>
        </p:nvSpPr>
        <p:spPr>
          <a:xfrm>
            <a:off x="6950980" y="5991557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타원 97"/>
          <p:cNvSpPr/>
          <p:nvPr/>
        </p:nvSpPr>
        <p:spPr>
          <a:xfrm>
            <a:off x="7194063" y="5991557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타원 98"/>
          <p:cNvSpPr/>
          <p:nvPr/>
        </p:nvSpPr>
        <p:spPr>
          <a:xfrm>
            <a:off x="7437146" y="5991557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타원 99"/>
          <p:cNvSpPr/>
          <p:nvPr/>
        </p:nvSpPr>
        <p:spPr>
          <a:xfrm>
            <a:off x="7663464" y="5991557"/>
            <a:ext cx="184408" cy="1844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101"/>
          <p:cNvSpPr/>
          <p:nvPr/>
        </p:nvSpPr>
        <p:spPr>
          <a:xfrm>
            <a:off x="8995410" y="418682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타원 102"/>
          <p:cNvSpPr/>
          <p:nvPr/>
        </p:nvSpPr>
        <p:spPr>
          <a:xfrm>
            <a:off x="9134204" y="433113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직사각형 103"/>
          <p:cNvSpPr/>
          <p:nvPr/>
        </p:nvSpPr>
        <p:spPr>
          <a:xfrm>
            <a:off x="9620250" y="418682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타원 104"/>
          <p:cNvSpPr/>
          <p:nvPr/>
        </p:nvSpPr>
        <p:spPr>
          <a:xfrm>
            <a:off x="9759044" y="433113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105"/>
          <p:cNvSpPr/>
          <p:nvPr/>
        </p:nvSpPr>
        <p:spPr>
          <a:xfrm>
            <a:off x="10260330" y="418682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" name="타원 106"/>
          <p:cNvSpPr/>
          <p:nvPr/>
        </p:nvSpPr>
        <p:spPr>
          <a:xfrm>
            <a:off x="10399124" y="4331137"/>
            <a:ext cx="184408" cy="1844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107"/>
          <p:cNvSpPr/>
          <p:nvPr/>
        </p:nvSpPr>
        <p:spPr>
          <a:xfrm>
            <a:off x="8995410" y="476594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타원 108"/>
          <p:cNvSpPr/>
          <p:nvPr/>
        </p:nvSpPr>
        <p:spPr>
          <a:xfrm>
            <a:off x="9134204" y="491025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직사각형 109"/>
          <p:cNvSpPr/>
          <p:nvPr/>
        </p:nvSpPr>
        <p:spPr>
          <a:xfrm>
            <a:off x="9620250" y="476594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" name="타원 110"/>
          <p:cNvSpPr/>
          <p:nvPr/>
        </p:nvSpPr>
        <p:spPr>
          <a:xfrm>
            <a:off x="9759044" y="491025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111"/>
          <p:cNvSpPr/>
          <p:nvPr/>
        </p:nvSpPr>
        <p:spPr>
          <a:xfrm>
            <a:off x="10260330" y="476594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타원 112"/>
          <p:cNvSpPr/>
          <p:nvPr/>
        </p:nvSpPr>
        <p:spPr>
          <a:xfrm>
            <a:off x="10399124" y="491025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직사각형 113"/>
          <p:cNvSpPr/>
          <p:nvPr/>
        </p:nvSpPr>
        <p:spPr>
          <a:xfrm>
            <a:off x="8995410" y="539078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타원 114"/>
          <p:cNvSpPr/>
          <p:nvPr/>
        </p:nvSpPr>
        <p:spPr>
          <a:xfrm>
            <a:off x="9134204" y="553509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5" name="직사각형 115"/>
          <p:cNvSpPr/>
          <p:nvPr/>
        </p:nvSpPr>
        <p:spPr>
          <a:xfrm>
            <a:off x="9620250" y="539078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타원 116"/>
          <p:cNvSpPr/>
          <p:nvPr/>
        </p:nvSpPr>
        <p:spPr>
          <a:xfrm>
            <a:off x="9759044" y="553509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직사각형 117"/>
          <p:cNvSpPr/>
          <p:nvPr/>
        </p:nvSpPr>
        <p:spPr>
          <a:xfrm>
            <a:off x="10260330" y="539078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타원 118"/>
          <p:cNvSpPr/>
          <p:nvPr/>
        </p:nvSpPr>
        <p:spPr>
          <a:xfrm>
            <a:off x="10399124" y="553509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직사각형 119"/>
          <p:cNvSpPr/>
          <p:nvPr/>
        </p:nvSpPr>
        <p:spPr>
          <a:xfrm>
            <a:off x="8995410" y="600038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120"/>
          <p:cNvSpPr/>
          <p:nvPr/>
        </p:nvSpPr>
        <p:spPr>
          <a:xfrm>
            <a:off x="9134204" y="614469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직사각형 121"/>
          <p:cNvSpPr/>
          <p:nvPr/>
        </p:nvSpPr>
        <p:spPr>
          <a:xfrm>
            <a:off x="9620250" y="600038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타원 122"/>
          <p:cNvSpPr/>
          <p:nvPr/>
        </p:nvSpPr>
        <p:spPr>
          <a:xfrm>
            <a:off x="9759044" y="614469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직사각형 123"/>
          <p:cNvSpPr/>
          <p:nvPr/>
        </p:nvSpPr>
        <p:spPr>
          <a:xfrm>
            <a:off x="10260330" y="600038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타원 124"/>
          <p:cNvSpPr/>
          <p:nvPr/>
        </p:nvSpPr>
        <p:spPr>
          <a:xfrm>
            <a:off x="10399124" y="614469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152279">
            <a:off x="72729" y="2251650"/>
            <a:ext cx="4958909" cy="3719182"/>
          </a:xfrm>
          <a:prstGeom prst="rect">
            <a:avLst/>
          </a:prstGeom>
        </p:spPr>
      </p:pic>
      <p:sp>
        <p:nvSpPr>
          <p:cNvPr id="96" name=""/>
          <p:cNvSpPr txBox="1"/>
          <p:nvPr/>
        </p:nvSpPr>
        <p:spPr>
          <a:xfrm>
            <a:off x="5526405" y="3823607"/>
            <a:ext cx="3413760" cy="36548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ex)</a:t>
            </a:r>
            <a:r>
              <a:rPr lang="ko-KR" altLang="en-US"/>
              <a:t> </a:t>
            </a:r>
            <a:r>
              <a:rPr lang="en-US" altLang="ko-KR"/>
              <a:t>x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y : 1</a:t>
            </a:r>
            <a:r>
              <a:rPr lang="ko-KR" altLang="en-US"/>
              <a:t> 입력 시</a:t>
            </a:r>
            <a:r>
              <a:rPr lang="en-US" altLang="ko-KR"/>
              <a:t>,</a:t>
            </a:r>
            <a:r>
              <a:rPr lang="ko-KR" altLang="en-US"/>
              <a:t> 출력 모습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/>
          <p:cNvSpPr txBox="1"/>
          <p:nvPr/>
        </p:nvSpPr>
        <p:spPr>
          <a:xfrm>
            <a:off x="247830" y="532130"/>
            <a:ext cx="3463109" cy="9423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/>
              <a:t>setp 2 : x</a:t>
            </a:r>
            <a:r>
              <a:rPr lang="ko-KR" altLang="en-US" sz="2800" b="1"/>
              <a:t>값 확정짓기</a:t>
            </a:r>
            <a:endParaRPr lang="ko-KR" altLang="en-US" sz="2800" b="1"/>
          </a:p>
          <a:p>
            <a:pPr lvl="0">
              <a:defRPr/>
            </a:pPr>
            <a:endParaRPr lang="en-US" altLang="ko-KR" sz="2800" b="1"/>
          </a:p>
        </p:txBody>
      </p:sp>
      <p:graphicFrame>
        <p:nvGraphicFramePr>
          <p:cNvPr id="5" name="표 2"/>
          <p:cNvGraphicFramePr>
            <a:graphicFrameLocks noGrp="1"/>
          </p:cNvGraphicFramePr>
          <p:nvPr/>
        </p:nvGraphicFramePr>
        <p:xfrm>
          <a:off x="5043593" y="1055351"/>
          <a:ext cx="6272108" cy="1851025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425787"/>
                <a:gridCol w="975360"/>
                <a:gridCol w="3870961"/>
              </a:tblGrid>
              <a:tr h="30084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변수명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값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설명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flag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1 -&gt; 2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(1 : x</a:t>
                      </a:r>
                      <a:r>
                        <a:rPr lang="ko-KR" altLang="en-US" sz="1800"/>
                        <a:t>좌표입력</a:t>
                      </a:r>
                      <a:r>
                        <a:rPr lang="en-US" altLang="ko-KR" sz="1800"/>
                        <a:t>, 2: y</a:t>
                      </a:r>
                      <a:r>
                        <a:rPr lang="ko-KR" altLang="en-US" sz="1800"/>
                        <a:t>좌표입력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count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1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사용자입력이 몇번이루어졌는지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player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1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현재플레이어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x, y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3, 0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(x</a:t>
                      </a:r>
                      <a:r>
                        <a:rPr lang="ko-KR" altLang="en-US" sz="1800"/>
                        <a:t>좌표입력값</a:t>
                      </a:r>
                      <a:r>
                        <a:rPr lang="en-US" altLang="ko-KR" sz="1800"/>
                        <a:t>, y</a:t>
                      </a:r>
                      <a:r>
                        <a:rPr lang="ko-KR" altLang="en-US" sz="1800"/>
                        <a:t>좌표입력값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" name="직사각형 100"/>
          <p:cNvSpPr/>
          <p:nvPr/>
        </p:nvSpPr>
        <p:spPr>
          <a:xfrm>
            <a:off x="5957206" y="372067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101"/>
          <p:cNvSpPr/>
          <p:nvPr/>
        </p:nvSpPr>
        <p:spPr>
          <a:xfrm>
            <a:off x="6096000" y="386498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102"/>
          <p:cNvSpPr/>
          <p:nvPr/>
        </p:nvSpPr>
        <p:spPr>
          <a:xfrm>
            <a:off x="6582046" y="372067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103"/>
          <p:cNvSpPr/>
          <p:nvPr/>
        </p:nvSpPr>
        <p:spPr>
          <a:xfrm>
            <a:off x="6720840" y="386498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104"/>
          <p:cNvSpPr/>
          <p:nvPr/>
        </p:nvSpPr>
        <p:spPr>
          <a:xfrm>
            <a:off x="7222126" y="372067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5"/>
          <p:cNvSpPr/>
          <p:nvPr/>
        </p:nvSpPr>
        <p:spPr>
          <a:xfrm>
            <a:off x="7360920" y="386498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06"/>
          <p:cNvSpPr/>
          <p:nvPr/>
        </p:nvSpPr>
        <p:spPr>
          <a:xfrm>
            <a:off x="5957206" y="429979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07"/>
          <p:cNvSpPr/>
          <p:nvPr/>
        </p:nvSpPr>
        <p:spPr>
          <a:xfrm>
            <a:off x="6096000" y="444410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08"/>
          <p:cNvSpPr/>
          <p:nvPr/>
        </p:nvSpPr>
        <p:spPr>
          <a:xfrm>
            <a:off x="6582046" y="429979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09"/>
          <p:cNvSpPr/>
          <p:nvPr/>
        </p:nvSpPr>
        <p:spPr>
          <a:xfrm>
            <a:off x="6720840" y="444410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10"/>
          <p:cNvSpPr/>
          <p:nvPr/>
        </p:nvSpPr>
        <p:spPr>
          <a:xfrm>
            <a:off x="7222126" y="429979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11"/>
          <p:cNvSpPr/>
          <p:nvPr/>
        </p:nvSpPr>
        <p:spPr>
          <a:xfrm>
            <a:off x="7360920" y="444410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12"/>
          <p:cNvSpPr/>
          <p:nvPr/>
        </p:nvSpPr>
        <p:spPr>
          <a:xfrm>
            <a:off x="5957206" y="492463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13"/>
          <p:cNvSpPr/>
          <p:nvPr/>
        </p:nvSpPr>
        <p:spPr>
          <a:xfrm>
            <a:off x="6096000" y="506894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14"/>
          <p:cNvSpPr/>
          <p:nvPr/>
        </p:nvSpPr>
        <p:spPr>
          <a:xfrm>
            <a:off x="6582046" y="492463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115"/>
          <p:cNvSpPr/>
          <p:nvPr/>
        </p:nvSpPr>
        <p:spPr>
          <a:xfrm>
            <a:off x="6720840" y="506894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116"/>
          <p:cNvSpPr/>
          <p:nvPr/>
        </p:nvSpPr>
        <p:spPr>
          <a:xfrm>
            <a:off x="7222126" y="492463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117"/>
          <p:cNvSpPr/>
          <p:nvPr/>
        </p:nvSpPr>
        <p:spPr>
          <a:xfrm>
            <a:off x="7360920" y="5068947"/>
            <a:ext cx="184408" cy="1844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118"/>
          <p:cNvSpPr/>
          <p:nvPr/>
        </p:nvSpPr>
        <p:spPr>
          <a:xfrm>
            <a:off x="5957206" y="553423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119"/>
          <p:cNvSpPr/>
          <p:nvPr/>
        </p:nvSpPr>
        <p:spPr>
          <a:xfrm>
            <a:off x="6096000" y="567854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120"/>
          <p:cNvSpPr/>
          <p:nvPr/>
        </p:nvSpPr>
        <p:spPr>
          <a:xfrm>
            <a:off x="6582046" y="553423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121"/>
          <p:cNvSpPr/>
          <p:nvPr/>
        </p:nvSpPr>
        <p:spPr>
          <a:xfrm>
            <a:off x="6720840" y="567854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122"/>
          <p:cNvSpPr/>
          <p:nvPr/>
        </p:nvSpPr>
        <p:spPr>
          <a:xfrm>
            <a:off x="7222126" y="5534237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123"/>
          <p:cNvSpPr/>
          <p:nvPr/>
        </p:nvSpPr>
        <p:spPr>
          <a:xfrm>
            <a:off x="7360920" y="5678547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188790">
            <a:off x="-457568" y="1934632"/>
            <a:ext cx="5444557" cy="4083418"/>
          </a:xfrm>
          <a:prstGeom prst="rect">
            <a:avLst/>
          </a:prstGeom>
        </p:spPr>
      </p:pic>
      <p:sp>
        <p:nvSpPr>
          <p:cNvPr id="96" name=""/>
          <p:cNvSpPr txBox="1"/>
          <p:nvPr/>
        </p:nvSpPr>
        <p:spPr>
          <a:xfrm>
            <a:off x="8179647" y="4741757"/>
            <a:ext cx="2514600" cy="49212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700" b="1"/>
              <a:t>9</a:t>
            </a:r>
            <a:r>
              <a:rPr lang="ko-KR" altLang="en-US" sz="2700" b="1"/>
              <a:t>번 택트로 고정</a:t>
            </a:r>
            <a:r>
              <a:rPr lang="en-US" altLang="ko-KR" sz="2700" b="1"/>
              <a:t>.</a:t>
            </a:r>
            <a:endParaRPr lang="ko-KR" alt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/>
          <p:cNvSpPr txBox="1"/>
          <p:nvPr/>
        </p:nvSpPr>
        <p:spPr>
          <a:xfrm>
            <a:off x="247832" y="303531"/>
            <a:ext cx="47204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/>
              <a:t>setp 4 : y</a:t>
            </a:r>
            <a:r>
              <a:rPr lang="ko-KR" altLang="en-US" sz="2800" b="1"/>
              <a:t>좌표 확정 및 돌 놓기</a:t>
            </a:r>
            <a:endParaRPr lang="ko-KR" altLang="en-US" sz="2800" b="1"/>
          </a:p>
        </p:txBody>
      </p:sp>
      <p:graphicFrame>
        <p:nvGraphicFramePr>
          <p:cNvPr id="5" name="표 2"/>
          <p:cNvGraphicFramePr>
            <a:graphicFrameLocks noGrp="1"/>
          </p:cNvGraphicFramePr>
          <p:nvPr/>
        </p:nvGraphicFramePr>
        <p:xfrm>
          <a:off x="5519843" y="1577975"/>
          <a:ext cx="6272108" cy="1851025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425787"/>
                <a:gridCol w="975360"/>
                <a:gridCol w="3870961"/>
              </a:tblGrid>
              <a:tr h="30084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변수명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값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설명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flag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2 -&gt; 1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(1 : x</a:t>
                      </a:r>
                      <a:r>
                        <a:rPr lang="ko-KR" altLang="en-US" sz="1800"/>
                        <a:t>좌표입력</a:t>
                      </a:r>
                      <a:r>
                        <a:rPr lang="en-US" altLang="ko-KR" sz="1800"/>
                        <a:t>, 2: y</a:t>
                      </a:r>
                      <a:r>
                        <a:rPr lang="ko-KR" altLang="en-US" sz="1800"/>
                        <a:t>좌표입력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count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2 -&gt; 0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사용자입력이 몇번이루어졌는지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player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1 -&gt;2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현재플레이어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x, y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3, 5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(x</a:t>
                      </a:r>
                      <a:r>
                        <a:rPr lang="ko-KR" altLang="en-US" sz="1800"/>
                        <a:t>좌표입력값</a:t>
                      </a:r>
                      <a:r>
                        <a:rPr lang="en-US" altLang="ko-KR" sz="1800"/>
                        <a:t>, y</a:t>
                      </a:r>
                      <a:r>
                        <a:rPr lang="ko-KR" altLang="en-US" sz="1800"/>
                        <a:t>좌표입력값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177883">
            <a:off x="-418893" y="1758285"/>
            <a:ext cx="5474334" cy="4105751"/>
          </a:xfrm>
          <a:prstGeom prst="rect">
            <a:avLst/>
          </a:prstGeom>
        </p:spPr>
      </p:pic>
      <p:sp>
        <p:nvSpPr>
          <p:cNvPr id="7" name="직사각형 165"/>
          <p:cNvSpPr/>
          <p:nvPr/>
        </p:nvSpPr>
        <p:spPr>
          <a:xfrm>
            <a:off x="6096000" y="401193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166"/>
          <p:cNvSpPr/>
          <p:nvPr/>
        </p:nvSpPr>
        <p:spPr>
          <a:xfrm>
            <a:off x="6234794" y="415624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167"/>
          <p:cNvSpPr/>
          <p:nvPr/>
        </p:nvSpPr>
        <p:spPr>
          <a:xfrm>
            <a:off x="6720840" y="401193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168"/>
          <p:cNvSpPr/>
          <p:nvPr/>
        </p:nvSpPr>
        <p:spPr>
          <a:xfrm>
            <a:off x="6859634" y="415624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69"/>
          <p:cNvSpPr/>
          <p:nvPr/>
        </p:nvSpPr>
        <p:spPr>
          <a:xfrm>
            <a:off x="7360920" y="401193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70"/>
          <p:cNvSpPr/>
          <p:nvPr/>
        </p:nvSpPr>
        <p:spPr>
          <a:xfrm>
            <a:off x="7499714" y="415624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71"/>
          <p:cNvSpPr/>
          <p:nvPr/>
        </p:nvSpPr>
        <p:spPr>
          <a:xfrm>
            <a:off x="6096000" y="459105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72"/>
          <p:cNvSpPr/>
          <p:nvPr/>
        </p:nvSpPr>
        <p:spPr>
          <a:xfrm>
            <a:off x="6234794" y="473536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73"/>
          <p:cNvSpPr/>
          <p:nvPr/>
        </p:nvSpPr>
        <p:spPr>
          <a:xfrm>
            <a:off x="6720840" y="459105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74"/>
          <p:cNvSpPr/>
          <p:nvPr/>
        </p:nvSpPr>
        <p:spPr>
          <a:xfrm>
            <a:off x="6859634" y="473536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75"/>
          <p:cNvSpPr/>
          <p:nvPr/>
        </p:nvSpPr>
        <p:spPr>
          <a:xfrm>
            <a:off x="7360920" y="459105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6"/>
          <p:cNvSpPr/>
          <p:nvPr/>
        </p:nvSpPr>
        <p:spPr>
          <a:xfrm>
            <a:off x="7499714" y="473536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77"/>
          <p:cNvSpPr/>
          <p:nvPr/>
        </p:nvSpPr>
        <p:spPr>
          <a:xfrm>
            <a:off x="6096000" y="521589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78"/>
          <p:cNvSpPr/>
          <p:nvPr/>
        </p:nvSpPr>
        <p:spPr>
          <a:xfrm>
            <a:off x="6234794" y="536020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79"/>
          <p:cNvSpPr/>
          <p:nvPr/>
        </p:nvSpPr>
        <p:spPr>
          <a:xfrm>
            <a:off x="6720840" y="521589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180"/>
          <p:cNvSpPr/>
          <p:nvPr/>
        </p:nvSpPr>
        <p:spPr>
          <a:xfrm>
            <a:off x="6859634" y="536020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81"/>
          <p:cNvSpPr/>
          <p:nvPr/>
        </p:nvSpPr>
        <p:spPr>
          <a:xfrm>
            <a:off x="7360920" y="521589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182"/>
          <p:cNvSpPr/>
          <p:nvPr/>
        </p:nvSpPr>
        <p:spPr>
          <a:xfrm>
            <a:off x="7518764" y="5969800"/>
            <a:ext cx="184408" cy="1844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183"/>
          <p:cNvSpPr/>
          <p:nvPr/>
        </p:nvSpPr>
        <p:spPr>
          <a:xfrm>
            <a:off x="6096000" y="582549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타원 184"/>
          <p:cNvSpPr/>
          <p:nvPr/>
        </p:nvSpPr>
        <p:spPr>
          <a:xfrm>
            <a:off x="6234794" y="596980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185"/>
          <p:cNvSpPr/>
          <p:nvPr/>
        </p:nvSpPr>
        <p:spPr>
          <a:xfrm>
            <a:off x="6720840" y="582549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186"/>
          <p:cNvSpPr/>
          <p:nvPr/>
        </p:nvSpPr>
        <p:spPr>
          <a:xfrm>
            <a:off x="6859634" y="5969800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187"/>
          <p:cNvSpPr/>
          <p:nvPr/>
        </p:nvSpPr>
        <p:spPr>
          <a:xfrm>
            <a:off x="7360920" y="5825490"/>
            <a:ext cx="426720" cy="441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타원 188"/>
          <p:cNvSpPr/>
          <p:nvPr/>
        </p:nvSpPr>
        <p:spPr>
          <a:xfrm>
            <a:off x="7499714" y="5388775"/>
            <a:ext cx="184408" cy="1844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8105769" y="5825490"/>
            <a:ext cx="2739396" cy="49720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700" b="1"/>
              <a:t>12</a:t>
            </a:r>
            <a:r>
              <a:rPr lang="ko-KR" altLang="en-US" sz="2700" b="1"/>
              <a:t>번 택트로 고정</a:t>
            </a:r>
            <a:r>
              <a:rPr lang="en-US" altLang="ko-KR" sz="2700" b="1"/>
              <a:t>.</a:t>
            </a:r>
            <a:endParaRPr lang="en-US" altLang="ko-KR" sz="2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1"/>
          <p:cNvSpPr txBox="1"/>
          <p:nvPr/>
        </p:nvSpPr>
        <p:spPr>
          <a:xfrm>
            <a:off x="304981" y="455931"/>
            <a:ext cx="7835083" cy="942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/>
              <a:t>setp n : </a:t>
            </a:r>
            <a:r>
              <a:rPr lang="ko-KR" altLang="en-US" sz="2800" b="1"/>
              <a:t>중복된 위치 선택 시</a:t>
            </a:r>
            <a:r>
              <a:rPr lang="en-US" altLang="ko-KR" sz="2800" b="1"/>
              <a:t>,</a:t>
            </a:r>
            <a:r>
              <a:rPr lang="ko-KR" altLang="en-US" sz="2800" b="1"/>
              <a:t> 경고 화면 출력됨</a:t>
            </a:r>
            <a:endParaRPr lang="ko-KR" altLang="en-US" sz="2800" b="1"/>
          </a:p>
          <a:p>
            <a:pPr lvl="0">
              <a:defRPr/>
            </a:pPr>
            <a:r>
              <a:rPr lang="ko-KR" altLang="en-US" sz="2800" b="1"/>
              <a:t>              그 후</a:t>
            </a:r>
            <a:r>
              <a:rPr lang="en-US" altLang="ko-KR" sz="2800" b="1"/>
              <a:t>,</a:t>
            </a:r>
            <a:r>
              <a:rPr lang="ko-KR" altLang="en-US" sz="2800" b="1"/>
              <a:t> 다시 해당 플레이어의 차례로 돌아옴</a:t>
            </a:r>
            <a:r>
              <a:rPr lang="en-US" altLang="ko-KR" sz="2800" b="1"/>
              <a:t>.</a:t>
            </a:r>
            <a:endParaRPr lang="en-US" altLang="ko-KR" sz="2800" b="1"/>
          </a:p>
        </p:txBody>
      </p:sp>
      <p:pic>
        <p:nvPicPr>
          <p:cNvPr id="7" name="1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rcRect l="20140" r="14350"/>
          <a:stretch>
            <a:fillRect/>
          </a:stretch>
        </p:blipFill>
        <p:spPr>
          <a:xfrm>
            <a:off x="304981" y="1924049"/>
            <a:ext cx="5391148" cy="457200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096000" y="1924049"/>
            <a:ext cx="4587240" cy="90297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700"/>
              <a:t>도트 매트릭스 화면</a:t>
            </a:r>
            <a:endParaRPr lang="ko-KR" altLang="en-US" sz="2700"/>
          </a:p>
          <a:p>
            <a:pPr>
              <a:defRPr/>
            </a:pPr>
            <a:r>
              <a:rPr lang="en-US" altLang="ko-KR" sz="2700"/>
              <a:t>(</a:t>
            </a:r>
            <a:r>
              <a:rPr lang="ko-KR" altLang="en-US" sz="2700"/>
              <a:t>중복 시 </a:t>
            </a:r>
            <a:r>
              <a:rPr lang="en-US" altLang="ko-KR" sz="2700"/>
              <a:t>X</a:t>
            </a:r>
            <a:r>
              <a:rPr lang="ko-KR" altLang="en-US" sz="2700"/>
              <a:t>자로 </a:t>
            </a:r>
            <a:r>
              <a:rPr lang="en-US" altLang="ko-KR" sz="2700"/>
              <a:t>LED</a:t>
            </a:r>
            <a:r>
              <a:rPr lang="ko-KR" altLang="en-US" sz="2700"/>
              <a:t>가 점등됨</a:t>
            </a:r>
            <a:r>
              <a:rPr lang="en-US" altLang="ko-KR" sz="2700"/>
              <a:t>.)</a:t>
            </a:r>
            <a:endParaRPr lang="en-US" altLang="ko-KR" sz="2700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97989" y="3429000"/>
            <a:ext cx="4210050" cy="1832610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5899778" y="5625464"/>
            <a:ext cx="6006471" cy="49339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700"/>
              <a:t>테라텀 화면 </a:t>
            </a:r>
            <a:r>
              <a:rPr lang="en-US" altLang="ko-KR" sz="2700"/>
              <a:t>(</a:t>
            </a:r>
            <a:r>
              <a:rPr lang="ko-KR" altLang="en-US" sz="2700"/>
              <a:t>중복 시 </a:t>
            </a:r>
            <a:r>
              <a:rPr lang="en-US" altLang="ko-KR" sz="2700"/>
              <a:t>Overlap</a:t>
            </a:r>
            <a:r>
              <a:rPr lang="ko-KR" altLang="en-US" sz="2700"/>
              <a:t> 이 출력됨</a:t>
            </a:r>
            <a:r>
              <a:rPr lang="en-US" altLang="ko-KR" sz="2700"/>
              <a:t>.)</a:t>
            </a:r>
            <a:endParaRPr lang="en-US" altLang="ko-KR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5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5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1"/>
          <p:cNvSpPr txBox="1"/>
          <p:nvPr/>
        </p:nvSpPr>
        <p:spPr>
          <a:xfrm>
            <a:off x="324032" y="455931"/>
            <a:ext cx="489826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/>
              <a:t>setp n : </a:t>
            </a:r>
            <a:r>
              <a:rPr lang="ko-KR" altLang="en-US" sz="2800" b="1"/>
              <a:t>승리여부 판단</a:t>
            </a:r>
            <a:r>
              <a:rPr lang="en-US" altLang="ko-KR" sz="2800" b="1"/>
              <a:t>(</a:t>
            </a:r>
            <a:r>
              <a:rPr lang="ko-KR" altLang="en-US" sz="2800" b="1"/>
              <a:t>승리시</a:t>
            </a:r>
            <a:r>
              <a:rPr lang="en-US" altLang="ko-KR" sz="2800" b="1"/>
              <a:t>)</a:t>
            </a:r>
            <a:endParaRPr lang="en-US" altLang="ko-KR" sz="2800" b="1"/>
          </a:p>
        </p:txBody>
      </p:sp>
      <p:sp>
        <p:nvSpPr>
          <p:cNvPr id="5" name="직사각형 101"/>
          <p:cNvSpPr/>
          <p:nvPr/>
        </p:nvSpPr>
        <p:spPr>
          <a:xfrm>
            <a:off x="6359797" y="381181"/>
            <a:ext cx="2103119" cy="1979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2"/>
          <p:cNvSpPr txBox="1"/>
          <p:nvPr/>
        </p:nvSpPr>
        <p:spPr>
          <a:xfrm>
            <a:off x="6362700" y="455931"/>
            <a:ext cx="1949573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/>
              <a:t>c[6]    c[1]      c[4]</a:t>
            </a:r>
            <a:endParaRPr lang="en-US" altLang="ko-KR" sz="2000"/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r>
              <a:rPr lang="en-US" altLang="ko-KR" sz="2000"/>
              <a:t>c[3]                 c[0]</a:t>
            </a:r>
            <a:endParaRPr lang="en-US" altLang="ko-KR" sz="2000"/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r>
              <a:rPr lang="en-US" altLang="ko-KR" sz="2000"/>
              <a:t>c[5]    c[2]      c[7]</a:t>
            </a:r>
            <a:endParaRPr lang="en-US" altLang="ko-KR" sz="2000"/>
          </a:p>
          <a:p>
            <a:pPr lvl="0">
              <a:defRPr/>
            </a:pPr>
            <a:endParaRPr lang="en-US" altLang="ko-KR" sz="2000"/>
          </a:p>
        </p:txBody>
      </p:sp>
      <p:sp>
        <p:nvSpPr>
          <p:cNvPr id="7" name="타원 103"/>
          <p:cNvSpPr/>
          <p:nvPr/>
        </p:nvSpPr>
        <p:spPr>
          <a:xfrm>
            <a:off x="7121797" y="1096011"/>
            <a:ext cx="396240" cy="396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105"/>
          <p:cNvCxnSpPr/>
          <p:nvPr/>
        </p:nvCxnSpPr>
        <p:spPr>
          <a:xfrm flipH="1">
            <a:off x="6880338" y="1278891"/>
            <a:ext cx="16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106"/>
          <p:cNvCxnSpPr/>
          <p:nvPr/>
        </p:nvCxnSpPr>
        <p:spPr>
          <a:xfrm flipH="1" flipV="1">
            <a:off x="6899388" y="883604"/>
            <a:ext cx="255748" cy="25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07"/>
          <p:cNvCxnSpPr/>
          <p:nvPr/>
        </p:nvCxnSpPr>
        <p:spPr>
          <a:xfrm flipV="1">
            <a:off x="7312299" y="847885"/>
            <a:ext cx="0" cy="195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8"/>
          <p:cNvCxnSpPr/>
          <p:nvPr/>
        </p:nvCxnSpPr>
        <p:spPr>
          <a:xfrm>
            <a:off x="7314681" y="1540828"/>
            <a:ext cx="0" cy="21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09"/>
          <p:cNvCxnSpPr/>
          <p:nvPr/>
        </p:nvCxnSpPr>
        <p:spPr>
          <a:xfrm flipH="1">
            <a:off x="6894626" y="1452722"/>
            <a:ext cx="248604" cy="23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10"/>
          <p:cNvCxnSpPr/>
          <p:nvPr/>
        </p:nvCxnSpPr>
        <p:spPr>
          <a:xfrm flipV="1">
            <a:off x="7536136" y="881222"/>
            <a:ext cx="239552" cy="23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11"/>
          <p:cNvCxnSpPr/>
          <p:nvPr/>
        </p:nvCxnSpPr>
        <p:spPr>
          <a:xfrm>
            <a:off x="7557567" y="1278891"/>
            <a:ext cx="1990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12"/>
          <p:cNvCxnSpPr/>
          <p:nvPr/>
        </p:nvCxnSpPr>
        <p:spPr>
          <a:xfrm>
            <a:off x="7478986" y="1469391"/>
            <a:ext cx="258602" cy="25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2"/>
          <p:cNvGraphicFramePr>
            <a:graphicFrameLocks noGrp="1"/>
          </p:cNvGraphicFramePr>
          <p:nvPr/>
        </p:nvGraphicFramePr>
        <p:xfrm>
          <a:off x="6096000" y="2427149"/>
          <a:ext cx="5428622" cy="2306775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2714311"/>
                <a:gridCol w="2714311"/>
              </a:tblGrid>
              <a:tr h="41572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cnt[i]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값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41572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cnt[0](</a:t>
                      </a:r>
                      <a:r>
                        <a:rPr lang="ko-KR" altLang="en-US" sz="1800"/>
                        <a:t>오른쪽</a:t>
                      </a:r>
                      <a:r>
                        <a:rPr lang="en-US" altLang="ko-KR" sz="1800"/>
                        <a:t>) + cnt[3](</a:t>
                      </a:r>
                      <a:r>
                        <a:rPr lang="ko-KR" altLang="en-US" sz="1800"/>
                        <a:t>왼쪽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4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41572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0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41572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0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41572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0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7" name="표 2"/>
          <p:cNvGraphicFramePr>
            <a:graphicFrameLocks noGrp="1"/>
          </p:cNvGraphicFramePr>
          <p:nvPr/>
        </p:nvGraphicFramePr>
        <p:xfrm>
          <a:off x="5919892" y="4733925"/>
          <a:ext cx="6272108" cy="185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787"/>
                <a:gridCol w="1223009"/>
                <a:gridCol w="3623312"/>
              </a:tblGrid>
              <a:tr h="30084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변수명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값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설명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flag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1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(1 : x</a:t>
                      </a:r>
                      <a:r>
                        <a:rPr lang="ko-KR" altLang="en-US" sz="1800"/>
                        <a:t>좌표입력</a:t>
                      </a:r>
                      <a:r>
                        <a:rPr lang="en-US" altLang="ko-KR" sz="1800"/>
                        <a:t>, 2: y</a:t>
                      </a:r>
                      <a:r>
                        <a:rPr lang="ko-KR" altLang="en-US" sz="1800"/>
                        <a:t>좌표입력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count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0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사용자입력이 몇번이루어졌는지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player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2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</a:t>
                      </a:r>
                      <a:r>
                        <a:rPr lang="ko-KR" altLang="en-US" sz="1800"/>
                        <a:t>현재플레이어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x, y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3 -&gt; 1, 5</a:t>
                      </a:r>
                      <a:endParaRPr lang="ko-KR" altLang="en-US" sz="1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(x</a:t>
                      </a:r>
                      <a:r>
                        <a:rPr lang="ko-KR" altLang="en-US" sz="1800"/>
                        <a:t>좌표입력값</a:t>
                      </a:r>
                      <a:r>
                        <a:rPr lang="en-US" altLang="ko-KR" sz="1800"/>
                        <a:t>, y</a:t>
                      </a:r>
                      <a:r>
                        <a:rPr lang="ko-KR" altLang="en-US" sz="1800"/>
                        <a:t>좌표입력값</a:t>
                      </a:r>
                      <a:r>
                        <a:rPr lang="en-US" altLang="ko-KR" sz="1800"/>
                        <a:t>)</a:t>
                      </a:r>
                      <a:endParaRPr lang="ko-KR" altLang="en-US" sz="18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8" name="도형 2055"/>
          <p:cNvSpPr/>
          <p:nvPr/>
        </p:nvSpPr>
        <p:spPr>
          <a:xfrm>
            <a:off x="5950856" y="5919870"/>
            <a:ext cx="6241144" cy="32004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rcRect l="33010" t="15820" r="27690" b="30910"/>
          <a:stretch>
            <a:fillRect/>
          </a:stretch>
        </p:blipFill>
        <p:spPr>
          <a:xfrm rot="5430359">
            <a:off x="1533289" y="1128188"/>
            <a:ext cx="3115412" cy="5630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3.</a:t>
            </a:r>
            <a:r>
              <a:rPr lang="ko-KR" altLang="en-US"/>
              <a:t> 게임 설명 및 프로젝트에 독창성 설명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기존의 게임방식은 현재 존재하는 오목과 같음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기존의 오목과 차별화를 둔 점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98767" y="3191351"/>
            <a:ext cx="11594466" cy="161353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000"/>
              <a:t>일반적인 오목의 경우</a:t>
            </a:r>
            <a:r>
              <a:rPr lang="en-US" altLang="ko-KR" sz="2000"/>
              <a:t>,</a:t>
            </a:r>
            <a:r>
              <a:rPr lang="ko-KR" altLang="en-US" sz="2000"/>
              <a:t> 자신과 상대방이 둔 돌의 위치가 계속 출력이 되어 다음 위치를 깊게 고민하고 둘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하지만 게임의 재미와 긴박함을 더하기 위해 화면을 가려 각 플레이어는 한번만 판을 볼 수 있는 기회를 얻는다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즉</a:t>
            </a:r>
            <a:r>
              <a:rPr lang="en-US" altLang="ko-KR" sz="2000"/>
              <a:t>,</a:t>
            </a:r>
            <a:r>
              <a:rPr lang="ko-KR" altLang="en-US" sz="2000"/>
              <a:t> 플레이어는 자신이 둔 위치를 좌표식으로 기억해야 한다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단 한번 볼 수 있을 때</a:t>
            </a:r>
            <a:r>
              <a:rPr lang="en-US" altLang="ko-KR" sz="2000"/>
              <a:t>,</a:t>
            </a:r>
            <a:r>
              <a:rPr lang="ko-KR" altLang="en-US" sz="2000"/>
              <a:t> 위치를 암기하여 다음 수를 둘 위치를 계산해야 한다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  <a:p>
            <a:pPr>
              <a:defRPr/>
            </a:pPr>
            <a:endParaRPr lang="en-US" altLang="ko-KR" sz="2000"/>
          </a:p>
        </p:txBody>
      </p:sp>
      <p:sp>
        <p:nvSpPr>
          <p:cNvPr id="5" name=""/>
          <p:cNvSpPr txBox="1"/>
          <p:nvPr/>
        </p:nvSpPr>
        <p:spPr>
          <a:xfrm>
            <a:off x="189228" y="1838324"/>
            <a:ext cx="11813542" cy="38862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000"/>
              <a:t>단일 방향</a:t>
            </a:r>
            <a:r>
              <a:rPr lang="en-US" altLang="ko-KR" sz="2000"/>
              <a:t>,</a:t>
            </a:r>
            <a:r>
              <a:rPr lang="ko-KR" altLang="en-US" sz="2000"/>
              <a:t> 대각선 방향</a:t>
            </a:r>
            <a:r>
              <a:rPr lang="en-US" altLang="ko-KR" sz="2000"/>
              <a:t>,</a:t>
            </a:r>
            <a:r>
              <a:rPr lang="ko-KR" altLang="en-US" sz="2000"/>
              <a:t> 양방향</a:t>
            </a:r>
            <a:r>
              <a:rPr lang="en-US" altLang="ko-KR" sz="2000"/>
              <a:t>,</a:t>
            </a:r>
            <a:r>
              <a:rPr lang="ko-KR" altLang="en-US" sz="2000"/>
              <a:t> 삽입식 등</a:t>
            </a:r>
            <a:r>
              <a:rPr lang="en-US" altLang="ko-KR" sz="2000"/>
              <a:t>.</a:t>
            </a:r>
            <a:r>
              <a:rPr lang="ko-KR" altLang="en-US" sz="2000"/>
              <a:t> 어떠한 방식으로든 돌의 숫자가 연속으로 </a:t>
            </a:r>
            <a:r>
              <a:rPr lang="en-US" altLang="ko-KR" sz="2000"/>
              <a:t>5</a:t>
            </a:r>
            <a:r>
              <a:rPr lang="ko-KR" altLang="en-US" sz="2000"/>
              <a:t>이상이 된 플레이어가 승리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6" name=""/>
          <p:cNvSpPr txBox="1"/>
          <p:nvPr/>
        </p:nvSpPr>
        <p:spPr>
          <a:xfrm>
            <a:off x="431797" y="5191124"/>
            <a:ext cx="11384918" cy="84582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500">
                <a:solidFill>
                  <a:srgbClr val="0000ff"/>
                </a:solidFill>
              </a:rPr>
              <a:t>새로운 게임을 창작하는 것보다 기기의 단점을 승화시켜서 현존하는 게임에 새로운 룰을</a:t>
            </a:r>
            <a:endParaRPr lang="ko-KR" altLang="en-US" sz="2500">
              <a:solidFill>
                <a:srgbClr val="0000ff"/>
              </a:solidFill>
            </a:endParaRPr>
          </a:p>
          <a:p>
            <a:pPr>
              <a:defRPr/>
            </a:pPr>
            <a:r>
              <a:rPr lang="ko-KR" altLang="en-US" sz="2500">
                <a:solidFill>
                  <a:srgbClr val="0000ff"/>
                </a:solidFill>
              </a:rPr>
              <a:t> 추가시켜 기존 게임과 같으면서도 색다른 재미를 느낄 수 있도록 독창성을 부여함</a:t>
            </a:r>
            <a:r>
              <a:rPr lang="en-US" altLang="ko-KR" sz="2500">
                <a:solidFill>
                  <a:srgbClr val="0000ff"/>
                </a:solidFill>
              </a:rPr>
              <a:t>.</a:t>
            </a:r>
            <a:endParaRPr lang="en-US" altLang="ko-KR" sz="250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참고문헌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733425" y="1666874"/>
            <a:ext cx="10407015" cy="16078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 b="1">
                <a:solidFill>
                  <a:srgbClr val="0000ff"/>
                </a:solidFill>
                <a:hlinkClick r:id="rId2"/>
              </a:rPr>
              <a:t>https://hongci.tistory.com/category/Embedded/Kernel%20Porting</a:t>
            </a:r>
            <a:endParaRPr lang="en-US" altLang="ko-KR" sz="2500" b="1">
              <a:solidFill>
                <a:srgbClr val="0000ff"/>
              </a:solidFill>
            </a:endParaRPr>
          </a:p>
          <a:p>
            <a:pPr>
              <a:defRPr/>
            </a:pPr>
            <a:endParaRPr lang="en-US" altLang="ko-KR" sz="2500" b="1">
              <a:solidFill>
                <a:srgbClr val="0000ff"/>
              </a:solidFill>
            </a:endParaRPr>
          </a:p>
          <a:p>
            <a:pPr algn="r">
              <a:defRPr/>
            </a:pPr>
            <a:r>
              <a:rPr lang="ko-KR" altLang="en-US" sz="2500" b="1">
                <a:solidFill>
                  <a:srgbClr val="ffff00"/>
                </a:solidFill>
              </a:rPr>
              <a:t>홍씨 </a:t>
            </a:r>
            <a:r>
              <a:rPr lang="en-US" altLang="ko-KR" sz="2500" b="1">
                <a:solidFill>
                  <a:srgbClr val="ffff00"/>
                </a:solidFill>
              </a:rPr>
              <a:t>IT</a:t>
            </a:r>
            <a:r>
              <a:rPr lang="ko-KR" altLang="en-US" sz="2500" b="1">
                <a:solidFill>
                  <a:srgbClr val="ffff00"/>
                </a:solidFill>
              </a:rPr>
              <a:t>블로그 </a:t>
            </a:r>
            <a:r>
              <a:rPr lang="en-US" altLang="ko-KR" sz="2500" b="1">
                <a:solidFill>
                  <a:srgbClr val="ffff00"/>
                </a:solidFill>
              </a:rPr>
              <a:t>-</a:t>
            </a:r>
            <a:r>
              <a:rPr lang="ko-KR" altLang="en-US" sz="2500" b="1">
                <a:solidFill>
                  <a:srgbClr val="ffff00"/>
                </a:solidFill>
              </a:rPr>
              <a:t> 커널포팅</a:t>
            </a:r>
            <a:endParaRPr lang="ko-KR" altLang="en-US" sz="2500" b="1">
              <a:solidFill>
                <a:srgbClr val="ffff00"/>
              </a:solidFill>
            </a:endParaRPr>
          </a:p>
          <a:p>
            <a:pPr>
              <a:defRPr/>
            </a:pPr>
            <a:endParaRPr lang="ko-KR" altLang="en-US" sz="2500">
              <a:solidFill>
                <a:srgbClr val="0000ff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319087" y="4412671"/>
            <a:ext cx="11235690" cy="75057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200"/>
              <a:t>코드의 경우</a:t>
            </a:r>
            <a:r>
              <a:rPr lang="en-US" altLang="ko-KR" sz="2200"/>
              <a:t>,</a:t>
            </a:r>
            <a:r>
              <a:rPr lang="ko-KR" altLang="en-US" sz="2200"/>
              <a:t> 블로그의 </a:t>
            </a:r>
            <a:r>
              <a:rPr lang="en-US" altLang="ko-KR" sz="2200"/>
              <a:t>read, write</a:t>
            </a:r>
            <a:r>
              <a:rPr lang="ko-KR" altLang="en-US" sz="2200"/>
              <a:t> 및 매트릭스 점등방법을 제외하고 코드 알고리즘 및 함수구현은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팀원들이 직접 구현하였습니다</a:t>
            </a:r>
            <a:r>
              <a:rPr lang="en-US" altLang="ko-KR" sz="2200"/>
              <a:t>.</a:t>
            </a:r>
            <a:r>
              <a:rPr lang="ko-KR" altLang="en-US" sz="2200"/>
              <a:t> </a:t>
            </a:r>
            <a:endParaRPr lang="ko-KR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44500" y="2489216"/>
            <a:ext cx="11302999" cy="939784"/>
          </a:xfrm>
        </p:spPr>
        <p:txBody>
          <a:bodyPr/>
          <a:lstStyle/>
          <a:p>
            <a:pPr algn="ctr">
              <a:defRPr/>
            </a:pPr>
            <a:r>
              <a:rPr lang="ko-KR" altLang="en-US" sz="7100"/>
              <a:t>감사합니다</a:t>
            </a:r>
            <a:r>
              <a:rPr lang="en-US" altLang="ko-KR" sz="7100"/>
              <a:t>.</a:t>
            </a:r>
            <a:endParaRPr lang="en-US" altLang="ko-KR" sz="7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게임 내용 수정</a:t>
            </a: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31798" y="1530348"/>
            <a:ext cx="8451216" cy="56642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3100">
                <a:solidFill>
                  <a:srgbClr val="0000ff"/>
                </a:solidFill>
              </a:rPr>
              <a:t>폭탄 설치 게임  		암기 오목게임으로 내용 변경</a:t>
            </a:r>
            <a:endParaRPr lang="ko-KR" altLang="en-US" sz="3100">
              <a:solidFill>
                <a:srgbClr val="0000ff"/>
              </a:solidFill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431799" y="2396066"/>
            <a:ext cx="11118219" cy="359219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500"/>
              <a:t>변경 이유</a:t>
            </a:r>
            <a:endParaRPr lang="ko-KR" altLang="en-US" sz="2500"/>
          </a:p>
          <a:p>
            <a:pPr>
              <a:defRPr/>
            </a:pPr>
            <a:endParaRPr lang="ko-KR" altLang="en-US" sz="2500"/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게임 구현에 있어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1P</a:t>
            </a:r>
            <a:r>
              <a:rPr lang="ko-KR" altLang="en-US"/>
              <a:t>와 </a:t>
            </a:r>
            <a:r>
              <a:rPr lang="en-US" altLang="ko-KR"/>
              <a:t>2P</a:t>
            </a:r>
            <a:r>
              <a:rPr lang="ko-KR" altLang="en-US"/>
              <a:t>가 동시에 게임을 플레이 할 때</a:t>
            </a:r>
            <a:r>
              <a:rPr lang="en-US" altLang="ko-KR"/>
              <a:t>,</a:t>
            </a:r>
            <a:r>
              <a:rPr lang="ko-KR" altLang="en-US"/>
              <a:t> 택트 매트릭스의 크기와 구조 위치 상 같이 플레이하기</a:t>
            </a:r>
            <a:endParaRPr lang="ko-KR" altLang="en-US"/>
          </a:p>
          <a:p>
            <a:pPr>
              <a:defRPr/>
            </a:pPr>
            <a:r>
              <a:rPr lang="ko-KR" altLang="en-US"/>
              <a:t>어려움이 있음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두 명의 플레이어가 양손으로 버튼을 눌러야 하는 데</a:t>
            </a:r>
            <a:r>
              <a:rPr lang="en-US" altLang="ko-KR"/>
              <a:t>,</a:t>
            </a:r>
            <a:r>
              <a:rPr lang="ko-KR" altLang="en-US"/>
              <a:t> 작아서 플레이의 어려움이 있음</a:t>
            </a:r>
            <a:r>
              <a:rPr lang="en-US" altLang="ko-KR"/>
              <a:t>.)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각 플레이어가 상대 플레이어를 죽이기 위해 긴박한 상황으로 플레이를 해야하는데 있어서</a:t>
            </a:r>
            <a:r>
              <a:rPr lang="en-US" altLang="ko-KR"/>
              <a:t>,</a:t>
            </a:r>
            <a:r>
              <a:rPr lang="ko-KR" altLang="en-US"/>
              <a:t> 프로그램에서 계획한 것</a:t>
            </a:r>
            <a:endParaRPr lang="ko-KR" altLang="en-US"/>
          </a:p>
          <a:p>
            <a:pPr>
              <a:defRPr/>
            </a:pPr>
            <a:r>
              <a:rPr lang="ko-KR" altLang="en-US"/>
              <a:t>이상으로 프로그램의 늦은 반응속도</a:t>
            </a:r>
            <a:r>
              <a:rPr lang="en-US" altLang="ko-KR"/>
              <a:t>,</a:t>
            </a:r>
            <a:r>
              <a:rPr lang="ko-KR" altLang="en-US"/>
              <a:t> 그리고 연산에 오류와 과부하가 걸림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플레이어가 이동하며 폭탄을 터트리기엔 도트 매트릭스의 실제 크기와 </a:t>
            </a:r>
            <a:r>
              <a:rPr lang="en-US" altLang="ko-KR"/>
              <a:t>8x8</a:t>
            </a:r>
            <a:r>
              <a:rPr lang="ko-KR" altLang="en-US"/>
              <a:t> 매트릭스의 한계점이 있음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구현에 있어서 연산의 과부하가 있는 아케이드 식 게임보단 플레이에 과부하 문제가 없는 고전 보드게임 방식이 구현</a:t>
            </a:r>
            <a:endParaRPr lang="ko-KR" altLang="en-US"/>
          </a:p>
          <a:p>
            <a:pPr>
              <a:defRPr/>
            </a:pPr>
            <a:r>
              <a:rPr lang="ko-KR" altLang="en-US"/>
              <a:t>함에 더 집중할 수 있음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25" name="오른쪽 화살표[R] 6"/>
          <p:cNvSpPr/>
          <p:nvPr/>
        </p:nvSpPr>
        <p:spPr>
          <a:xfrm>
            <a:off x="3231366" y="1672312"/>
            <a:ext cx="351692" cy="2824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100f6"/>
          </a:solidFill>
          <a:ln>
            <a:solidFill>
              <a:srgbClr val="0100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3100"/>
              <a:t>  </a:t>
            </a:r>
            <a:r>
              <a:rPr lang="en-US" altLang="ko-KR" sz="3100"/>
              <a:t>1.</a:t>
            </a:r>
            <a:r>
              <a:rPr lang="ko-KR" altLang="en-US" sz="3100"/>
              <a:t> 구현한 프로그램 코드 설명</a:t>
            </a:r>
            <a:r>
              <a:rPr lang="en-US" altLang="ko-KR" sz="3100"/>
              <a:t>.</a:t>
            </a:r>
            <a:endParaRPr lang="en-US" altLang="ko-KR" sz="3100"/>
          </a:p>
          <a:p>
            <a:pPr>
              <a:defRPr/>
            </a:pPr>
            <a:endParaRPr lang="en-US" altLang="ko-KR" sz="3100"/>
          </a:p>
          <a:p>
            <a:pPr>
              <a:defRPr/>
            </a:pPr>
            <a:r>
              <a:rPr lang="ko-KR" altLang="en-US" sz="3100"/>
              <a:t>  </a:t>
            </a:r>
            <a:r>
              <a:rPr lang="en-US" altLang="ko-KR" sz="3100"/>
              <a:t>2.</a:t>
            </a:r>
            <a:r>
              <a:rPr lang="ko-KR" altLang="en-US" sz="3100"/>
              <a:t> 게임 동작 설명</a:t>
            </a:r>
            <a:endParaRPr lang="ko-KR" altLang="en-US" sz="3100"/>
          </a:p>
          <a:p>
            <a:pPr>
              <a:defRPr/>
            </a:pPr>
            <a:endParaRPr lang="ko-KR" altLang="en-US" sz="3100"/>
          </a:p>
          <a:p>
            <a:pPr>
              <a:defRPr/>
            </a:pPr>
            <a:r>
              <a:rPr lang="ko-KR" altLang="en-US" sz="3100"/>
              <a:t>  </a:t>
            </a:r>
            <a:r>
              <a:rPr lang="en-US" altLang="ko-KR" sz="3100"/>
              <a:t>3.</a:t>
            </a:r>
            <a:r>
              <a:rPr lang="ko-KR" altLang="en-US" sz="3100"/>
              <a:t> 게임 설명 및 프로젝트에 독창성 설명</a:t>
            </a:r>
            <a:endParaRPr lang="ko-KR" altLang="en-US" sz="3100"/>
          </a:p>
          <a:p>
            <a:pPr>
              <a:defRPr/>
            </a:pPr>
            <a:endParaRPr lang="ko-KR" altLang="en-US" sz="3100"/>
          </a:p>
          <a:p>
            <a:pPr>
              <a:defRPr/>
            </a:pPr>
            <a:r>
              <a:rPr lang="ko-KR" altLang="en-US" sz="3100"/>
              <a:t>  </a:t>
            </a:r>
            <a:r>
              <a:rPr lang="en-US" altLang="ko-KR" sz="3100"/>
              <a:t>4.</a:t>
            </a:r>
            <a:r>
              <a:rPr lang="ko-KR" altLang="en-US" sz="3100"/>
              <a:t> 참고문헌 </a:t>
            </a:r>
            <a:endParaRPr lang="ko-KR" altLang="en-US" sz="3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구현한 프로그램 코드</a:t>
            </a:r>
            <a:endParaRPr lang="ko-KR" altLang="en-US"/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2"/>
          <a:srcRect r="71370" b="-770"/>
          <a:stretch>
            <a:fillRect/>
          </a:stretch>
        </p:blipFill>
        <p:spPr>
          <a:xfrm>
            <a:off x="431799" y="1063586"/>
            <a:ext cx="3750432" cy="5705975"/>
          </a:xfrm>
          <a:prstGeom prst="rect">
            <a:avLst/>
          </a:prstGeom>
        </p:spPr>
      </p:pic>
      <p:sp>
        <p:nvSpPr>
          <p:cNvPr id="7" name="TextBox 11"/>
          <p:cNvSpPr txBox="1"/>
          <p:nvPr/>
        </p:nvSpPr>
        <p:spPr>
          <a:xfrm>
            <a:off x="4182231" y="1924352"/>
            <a:ext cx="29226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ff"/>
                </a:solidFill>
              </a:rPr>
              <a:t>dot_matrix </a:t>
            </a:r>
            <a:r>
              <a:rPr lang="ko-KR" altLang="en-US">
                <a:solidFill>
                  <a:srgbClr val="0000ff"/>
                </a:solidFill>
              </a:rPr>
              <a:t>의 가상파일 주소</a:t>
            </a:r>
            <a:endParaRPr lang="ko-KR" altLang="en-US">
              <a:solidFill>
                <a:srgbClr val="0000ff"/>
              </a:solidFill>
            </a:endParaRPr>
          </a:p>
        </p:txBody>
      </p:sp>
      <p:cxnSp>
        <p:nvCxnSpPr>
          <p:cNvPr id="8" name="직선 화살표 연결선 9"/>
          <p:cNvCxnSpPr/>
          <p:nvPr/>
        </p:nvCxnSpPr>
        <p:spPr>
          <a:xfrm flipH="1">
            <a:off x="2614688" y="2157578"/>
            <a:ext cx="1567543" cy="47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9"/>
          <p:cNvCxnSpPr/>
          <p:nvPr/>
        </p:nvCxnSpPr>
        <p:spPr>
          <a:xfrm flipH="1">
            <a:off x="2754690" y="2636550"/>
            <a:ext cx="1190169" cy="36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2"/>
          <p:cNvSpPr txBox="1"/>
          <p:nvPr/>
        </p:nvSpPr>
        <p:spPr>
          <a:xfrm>
            <a:off x="4182231" y="2451884"/>
            <a:ext cx="23671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ff"/>
                </a:solidFill>
              </a:rPr>
              <a:t>tactsw</a:t>
            </a:r>
            <a:r>
              <a:rPr lang="ko-KR" altLang="en-US">
                <a:solidFill>
                  <a:srgbClr val="0000ff"/>
                </a:solidFill>
              </a:rPr>
              <a:t>의 가상파일주소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4182231" y="3295650"/>
            <a:ext cx="32401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ff"/>
                </a:solidFill>
              </a:rPr>
              <a:t>해당장치를 마운트해줄 변수공간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4" name="TextBox 33"/>
          <p:cNvSpPr txBox="1"/>
          <p:nvPr/>
        </p:nvSpPr>
        <p:spPr>
          <a:xfrm>
            <a:off x="4182231" y="3731907"/>
            <a:ext cx="45282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ff"/>
                </a:solidFill>
              </a:rPr>
              <a:t>read</a:t>
            </a:r>
            <a:r>
              <a:rPr lang="ko-KR" altLang="en-US">
                <a:solidFill>
                  <a:srgbClr val="0000ff"/>
                </a:solidFill>
              </a:rPr>
              <a:t>함수로 </a:t>
            </a:r>
            <a:r>
              <a:rPr lang="en-US" altLang="ko-KR">
                <a:solidFill>
                  <a:srgbClr val="0000ff"/>
                </a:solidFill>
              </a:rPr>
              <a:t>tactsw</a:t>
            </a:r>
            <a:r>
              <a:rPr lang="ko-KR" altLang="en-US">
                <a:solidFill>
                  <a:srgbClr val="0000ff"/>
                </a:solidFill>
              </a:rPr>
              <a:t>의 값을 받아와 저장할 변수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4182231" y="4511660"/>
            <a:ext cx="6922224" cy="36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ff"/>
                </a:solidFill>
              </a:rPr>
              <a:t>오목판 처리를 위해 생성한 </a:t>
            </a:r>
            <a:r>
              <a:rPr lang="en-US" altLang="ko-KR">
                <a:solidFill>
                  <a:srgbClr val="0000ff"/>
                </a:solidFill>
              </a:rPr>
              <a:t>2</a:t>
            </a:r>
            <a:r>
              <a:rPr lang="ko-KR" altLang="en-US">
                <a:solidFill>
                  <a:srgbClr val="0000ff"/>
                </a:solidFill>
              </a:rPr>
              <a:t>차원 배열</a:t>
            </a:r>
            <a:r>
              <a:rPr lang="en-US" altLang="ko-KR">
                <a:solidFill>
                  <a:srgbClr val="0000ff"/>
                </a:solidFill>
              </a:rPr>
              <a:t>(</a:t>
            </a:r>
            <a:r>
              <a:rPr lang="ko-KR" altLang="en-US">
                <a:solidFill>
                  <a:srgbClr val="0000ff"/>
                </a:solidFill>
              </a:rPr>
              <a:t>이곳에 버튼으로 받은 값 입력</a:t>
            </a:r>
            <a:r>
              <a:rPr lang="en-US" altLang="ko-KR">
                <a:solidFill>
                  <a:srgbClr val="0000ff"/>
                </a:solidFill>
              </a:rPr>
              <a:t>)</a:t>
            </a:r>
            <a:endParaRPr lang="en-US" altLang="ko-KR">
              <a:solidFill>
                <a:srgbClr val="0000ff"/>
              </a:solidFill>
            </a:endParaRPr>
          </a:p>
        </p:txBody>
      </p:sp>
      <p:cxnSp>
        <p:nvCxnSpPr>
          <p:cNvPr id="16" name="직선 화살표 연결선 26"/>
          <p:cNvCxnSpPr/>
          <p:nvPr/>
        </p:nvCxnSpPr>
        <p:spPr>
          <a:xfrm flipH="1" flipV="1">
            <a:off x="1724173" y="3327400"/>
            <a:ext cx="2220686" cy="1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32"/>
          <p:cNvCxnSpPr/>
          <p:nvPr/>
        </p:nvCxnSpPr>
        <p:spPr>
          <a:xfrm flipH="1" flipV="1">
            <a:off x="2019602" y="3597258"/>
            <a:ext cx="2162629" cy="31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5"/>
          <p:cNvCxnSpPr/>
          <p:nvPr/>
        </p:nvCxnSpPr>
        <p:spPr>
          <a:xfrm flipH="1" flipV="1">
            <a:off x="2566004" y="4101240"/>
            <a:ext cx="1567541" cy="59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9"/>
          <p:cNvSpPr txBox="1"/>
          <p:nvPr/>
        </p:nvSpPr>
        <p:spPr>
          <a:xfrm>
            <a:off x="4292907" y="5048249"/>
            <a:ext cx="6700873" cy="902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ff"/>
                </a:solidFill>
              </a:rPr>
              <a:t>2</a:t>
            </a:r>
            <a:r>
              <a:rPr lang="ko-KR" altLang="en-US">
                <a:solidFill>
                  <a:srgbClr val="0000ff"/>
                </a:solidFill>
              </a:rPr>
              <a:t>차원배열값을 </a:t>
            </a:r>
            <a:r>
              <a:rPr lang="en-US" altLang="ko-KR">
                <a:solidFill>
                  <a:srgbClr val="0000ff"/>
                </a:solidFill>
              </a:rPr>
              <a:t>8</a:t>
            </a:r>
            <a:r>
              <a:rPr lang="ko-KR" altLang="en-US">
                <a:solidFill>
                  <a:srgbClr val="0000ff"/>
                </a:solidFill>
              </a:rPr>
              <a:t>비트 </a:t>
            </a:r>
            <a:r>
              <a:rPr lang="en-US" altLang="ko-KR">
                <a:solidFill>
                  <a:srgbClr val="0000ff"/>
                </a:solidFill>
              </a:rPr>
              <a:t>8</a:t>
            </a:r>
            <a:r>
              <a:rPr lang="ko-KR" altLang="en-US">
                <a:solidFill>
                  <a:srgbClr val="0000ff"/>
                </a:solidFill>
              </a:rPr>
              <a:t>개의 </a:t>
            </a:r>
            <a:r>
              <a:rPr lang="en-US" altLang="ko-KR">
                <a:solidFill>
                  <a:srgbClr val="0000ff"/>
                </a:solidFill>
              </a:rPr>
              <a:t>1</a:t>
            </a:r>
            <a:r>
              <a:rPr lang="ko-KR" altLang="en-US">
                <a:solidFill>
                  <a:srgbClr val="0000ff"/>
                </a:solidFill>
              </a:rPr>
              <a:t>차원배열로 만들어</a:t>
            </a:r>
            <a:endParaRPr lang="ko-KR" altLang="en-US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ff"/>
                </a:solidFill>
              </a:rPr>
              <a:t>dot_matrix</a:t>
            </a:r>
            <a:r>
              <a:rPr lang="ko-KR" altLang="en-US">
                <a:solidFill>
                  <a:srgbClr val="0000ff"/>
                </a:solidFill>
              </a:rPr>
              <a:t>에 표시하기위함</a:t>
            </a:r>
            <a:endParaRPr lang="ko-KR" altLang="en-US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ff"/>
                </a:solidFill>
              </a:rPr>
              <a:t>(</a:t>
            </a:r>
            <a:r>
              <a:rPr lang="ko-KR" altLang="en-US">
                <a:solidFill>
                  <a:srgbClr val="0000ff"/>
                </a:solidFill>
              </a:rPr>
              <a:t>위 </a:t>
            </a:r>
            <a:r>
              <a:rPr lang="en-US" altLang="ko-KR">
                <a:solidFill>
                  <a:srgbClr val="0000ff"/>
                </a:solidFill>
              </a:rPr>
              <a:t>2</a:t>
            </a:r>
            <a:r>
              <a:rPr lang="ko-KR" altLang="en-US">
                <a:solidFill>
                  <a:srgbClr val="0000ff"/>
                </a:solidFill>
              </a:rPr>
              <a:t>차원배열을 이 </a:t>
            </a:r>
            <a:r>
              <a:rPr lang="en-US" altLang="ko-KR">
                <a:solidFill>
                  <a:srgbClr val="0000ff"/>
                </a:solidFill>
              </a:rPr>
              <a:t>1</a:t>
            </a:r>
            <a:r>
              <a:rPr lang="ko-KR" altLang="en-US">
                <a:solidFill>
                  <a:srgbClr val="0000ff"/>
                </a:solidFill>
              </a:rPr>
              <a:t>차원배열로 바꾸고 매트릭스에 표시함</a:t>
            </a:r>
            <a:r>
              <a:rPr lang="en-US" altLang="ko-KR">
                <a:solidFill>
                  <a:srgbClr val="0000ff"/>
                </a:solidFill>
              </a:rPr>
              <a:t>.)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endParaRPr lang="ko-KR" altLang="en-US">
              <a:solidFill>
                <a:srgbClr val="0000ff"/>
              </a:solidFill>
            </a:endParaRPr>
          </a:p>
        </p:txBody>
      </p:sp>
      <p:cxnSp>
        <p:nvCxnSpPr>
          <p:cNvPr id="20" name="직선 화살표 연결선 38"/>
          <p:cNvCxnSpPr/>
          <p:nvPr/>
        </p:nvCxnSpPr>
        <p:spPr>
          <a:xfrm flipH="1" flipV="1">
            <a:off x="2106691" y="4275411"/>
            <a:ext cx="2075540" cy="84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7"/>
          <p:cNvPicPr>
            <a:picLocks noChangeAspect="1"/>
          </p:cNvPicPr>
          <p:nvPr/>
        </p:nvPicPr>
        <p:blipFill rotWithShape="1">
          <a:blip r:embed="rId2"/>
          <a:srcRect r="71370" b="-770"/>
          <a:stretch>
            <a:fillRect/>
          </a:stretch>
        </p:blipFill>
        <p:spPr>
          <a:xfrm>
            <a:off x="357715" y="386252"/>
            <a:ext cx="3962098" cy="6028008"/>
          </a:xfrm>
          <a:prstGeom prst="rect">
            <a:avLst/>
          </a:prstGeom>
        </p:spPr>
      </p:pic>
      <p:sp>
        <p:nvSpPr>
          <p:cNvPr id="21" name="TextBox 39"/>
          <p:cNvSpPr txBox="1"/>
          <p:nvPr/>
        </p:nvSpPr>
        <p:spPr>
          <a:xfrm>
            <a:off x="4319813" y="2343833"/>
            <a:ext cx="4948791" cy="63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ff"/>
                </a:solidFill>
              </a:rPr>
              <a:t>flag</a:t>
            </a:r>
            <a:r>
              <a:rPr lang="ko-KR" altLang="en-US">
                <a:solidFill>
                  <a:srgbClr val="0000ff"/>
                </a:solidFill>
              </a:rPr>
              <a:t>의 상태가 </a:t>
            </a:r>
            <a:r>
              <a:rPr lang="en-US" altLang="ko-KR">
                <a:solidFill>
                  <a:srgbClr val="0000ff"/>
                </a:solidFill>
              </a:rPr>
              <a:t>1</a:t>
            </a:r>
            <a:r>
              <a:rPr lang="ko-KR" altLang="en-US">
                <a:solidFill>
                  <a:srgbClr val="0000ff"/>
                </a:solidFill>
              </a:rPr>
              <a:t>일때 </a:t>
            </a:r>
            <a:r>
              <a:rPr lang="en-US" altLang="ko-KR">
                <a:solidFill>
                  <a:srgbClr val="0000ff"/>
                </a:solidFill>
              </a:rPr>
              <a:t>: </a:t>
            </a:r>
            <a:r>
              <a:rPr lang="ko-KR" altLang="en-US">
                <a:solidFill>
                  <a:srgbClr val="0000ff"/>
                </a:solidFill>
              </a:rPr>
              <a:t>행값을 버튼으로 입력받음</a:t>
            </a:r>
            <a:endParaRPr lang="ko-KR" altLang="en-US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ff"/>
                </a:solidFill>
              </a:rPr>
              <a:t>flag</a:t>
            </a:r>
            <a:r>
              <a:rPr lang="ko-KR" altLang="en-US">
                <a:solidFill>
                  <a:srgbClr val="0000ff"/>
                </a:solidFill>
              </a:rPr>
              <a:t>의 상태가 </a:t>
            </a:r>
            <a:r>
              <a:rPr lang="en-US" altLang="ko-KR">
                <a:solidFill>
                  <a:srgbClr val="0000ff"/>
                </a:solidFill>
              </a:rPr>
              <a:t>0</a:t>
            </a:r>
            <a:r>
              <a:rPr lang="ko-KR" altLang="en-US">
                <a:solidFill>
                  <a:srgbClr val="0000ff"/>
                </a:solidFill>
              </a:rPr>
              <a:t>일때 </a:t>
            </a:r>
            <a:r>
              <a:rPr lang="en-US" altLang="ko-KR">
                <a:solidFill>
                  <a:srgbClr val="0000ff"/>
                </a:solidFill>
              </a:rPr>
              <a:t>: </a:t>
            </a:r>
            <a:r>
              <a:rPr lang="ko-KR" altLang="en-US">
                <a:solidFill>
                  <a:srgbClr val="0000ff"/>
                </a:solidFill>
              </a:rPr>
              <a:t>열값을 버튼으로 입력받음</a:t>
            </a:r>
            <a:endParaRPr lang="en-US" altLang="ko-KR">
              <a:solidFill>
                <a:srgbClr val="0000ff"/>
              </a:solidFill>
            </a:endParaRPr>
          </a:p>
        </p:txBody>
      </p:sp>
      <p:cxnSp>
        <p:nvCxnSpPr>
          <p:cNvPr id="22" name="직선 화살표 연결선 38"/>
          <p:cNvCxnSpPr/>
          <p:nvPr/>
        </p:nvCxnSpPr>
        <p:spPr>
          <a:xfrm rot="10800000" flipV="1">
            <a:off x="1583567" y="2508249"/>
            <a:ext cx="2736246" cy="151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3"/>
          <p:cNvSpPr txBox="1"/>
          <p:nvPr/>
        </p:nvSpPr>
        <p:spPr>
          <a:xfrm>
            <a:off x="4319814" y="3652423"/>
            <a:ext cx="13151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ff"/>
                </a:solidFill>
              </a:rPr>
              <a:t>행렬값 저장</a:t>
            </a:r>
            <a:endParaRPr lang="en-US" altLang="ko-KR">
              <a:solidFill>
                <a:srgbClr val="0000ff"/>
              </a:solidFill>
            </a:endParaRPr>
          </a:p>
        </p:txBody>
      </p:sp>
      <p:cxnSp>
        <p:nvCxnSpPr>
          <p:cNvPr id="24" name="직선 화살표 연결선 25"/>
          <p:cNvCxnSpPr/>
          <p:nvPr/>
        </p:nvCxnSpPr>
        <p:spPr>
          <a:xfrm rot="10800000" flipV="1">
            <a:off x="1411818" y="3798989"/>
            <a:ext cx="2768595" cy="59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0"/>
          <p:cNvSpPr txBox="1"/>
          <p:nvPr/>
        </p:nvSpPr>
        <p:spPr>
          <a:xfrm>
            <a:off x="4463446" y="4213429"/>
            <a:ext cx="37718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ff"/>
                </a:solidFill>
              </a:rPr>
              <a:t>현재 돌을 두고있는 플레이어를 나타냄</a:t>
            </a:r>
            <a:endParaRPr lang="en-US" altLang="ko-KR">
              <a:solidFill>
                <a:srgbClr val="0000ff"/>
              </a:solidFill>
            </a:endParaRPr>
          </a:p>
        </p:txBody>
      </p:sp>
      <p:cxnSp>
        <p:nvCxnSpPr>
          <p:cNvPr id="26" name="직선 화살표 연결선 27"/>
          <p:cNvCxnSpPr/>
          <p:nvPr/>
        </p:nvCxnSpPr>
        <p:spPr>
          <a:xfrm rot="10800000" flipV="1">
            <a:off x="1687282" y="4398095"/>
            <a:ext cx="2632532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1"/>
          <p:cNvSpPr txBox="1"/>
          <p:nvPr/>
        </p:nvSpPr>
        <p:spPr>
          <a:xfrm>
            <a:off x="4463446" y="5009846"/>
            <a:ext cx="4334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ff"/>
                </a:solidFill>
              </a:rPr>
              <a:t>사용자가 </a:t>
            </a:r>
            <a:r>
              <a:rPr lang="en-US" altLang="ko-KR">
                <a:solidFill>
                  <a:srgbClr val="0000ff"/>
                </a:solidFill>
              </a:rPr>
              <a:t>x</a:t>
            </a:r>
            <a:r>
              <a:rPr lang="ko-KR" altLang="en-US">
                <a:solidFill>
                  <a:srgbClr val="0000ff"/>
                </a:solidFill>
              </a:rPr>
              <a:t>와 </a:t>
            </a:r>
            <a:r>
              <a:rPr lang="en-US" altLang="ko-KR">
                <a:solidFill>
                  <a:srgbClr val="0000ff"/>
                </a:solidFill>
              </a:rPr>
              <a:t>y</a:t>
            </a:r>
            <a:r>
              <a:rPr lang="ko-KR" altLang="en-US">
                <a:solidFill>
                  <a:srgbClr val="0000ff"/>
                </a:solidFill>
              </a:rPr>
              <a:t>값을 해당 턴에 꼭 입력해야만</a:t>
            </a:r>
            <a:endParaRPr lang="ko-KR" altLang="en-US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0000ff"/>
                </a:solidFill>
              </a:rPr>
              <a:t>돌을 놓을 수 있게 만드는 변수</a:t>
            </a:r>
            <a:endParaRPr lang="en-US" altLang="ko-KR">
              <a:solidFill>
                <a:srgbClr val="0000ff"/>
              </a:solidFill>
            </a:endParaRPr>
          </a:p>
        </p:txBody>
      </p:sp>
      <p:cxnSp>
        <p:nvCxnSpPr>
          <p:cNvPr id="28" name="직선 화살표 연결선 40"/>
          <p:cNvCxnSpPr/>
          <p:nvPr/>
        </p:nvCxnSpPr>
        <p:spPr>
          <a:xfrm rot="10800000">
            <a:off x="1687282" y="4878916"/>
            <a:ext cx="2498121" cy="34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724" y="381096"/>
            <a:ext cx="11326576" cy="6095806"/>
          </a:xfrm>
          <a:prstGeom prst="rect">
            <a:avLst/>
          </a:prstGeom>
        </p:spPr>
      </p:pic>
      <p:sp>
        <p:nvSpPr>
          <p:cNvPr id="84" name="TextBox 13"/>
          <p:cNvSpPr txBox="1"/>
          <p:nvPr/>
        </p:nvSpPr>
        <p:spPr>
          <a:xfrm>
            <a:off x="7877440" y="381096"/>
            <a:ext cx="2387980" cy="1788795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[[</a:t>
            </a:r>
            <a:r>
              <a:rPr lang="en-US" altLang="ko-KR" sz="1400">
                <a:solidFill>
                  <a:srgbClr val="ff0000"/>
                </a:solidFill>
              </a:rPr>
              <a:t>1    </a:t>
            </a:r>
            <a:r>
              <a:rPr lang="en-US" altLang="ko-KR" sz="1400"/>
              <a:t>0   0   0   </a:t>
            </a:r>
            <a:r>
              <a:rPr lang="en-US" altLang="ko-KR" sz="1400">
                <a:solidFill>
                  <a:srgbClr val="ff0000"/>
                </a:solidFill>
              </a:rPr>
              <a:t>1</a:t>
            </a:r>
            <a:r>
              <a:rPr lang="en-US" altLang="ko-KR" sz="1400"/>
              <a:t>   0   0   0  ]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[ 0   0   0   0   0   0   0   0  ]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[ 0   0   0   0   0   0   0   0 </a:t>
            </a:r>
            <a:r>
              <a:rPr lang="ko-KR" altLang="en-US" sz="1400"/>
              <a:t> </a:t>
            </a:r>
            <a:r>
              <a:rPr lang="en-US" altLang="ko-KR" sz="1400"/>
              <a:t>]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[ 0   0   0   0   0   0   0   0 </a:t>
            </a:r>
            <a:r>
              <a:rPr lang="ko-KR" altLang="en-US" sz="1400"/>
              <a:t> </a:t>
            </a:r>
            <a:r>
              <a:rPr lang="en-US" altLang="ko-KR" sz="1400"/>
              <a:t>]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[ 0   0   0   0   0   0   0   0 </a:t>
            </a:r>
            <a:r>
              <a:rPr lang="ko-KR" altLang="en-US" sz="1400"/>
              <a:t> </a:t>
            </a:r>
            <a:r>
              <a:rPr lang="en-US" altLang="ko-KR" sz="1400"/>
              <a:t>]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[ 0   0   0   0   0   0   0   0 </a:t>
            </a:r>
            <a:r>
              <a:rPr lang="ko-KR" altLang="en-US" sz="1400"/>
              <a:t> </a:t>
            </a:r>
            <a:r>
              <a:rPr lang="en-US" altLang="ko-KR" sz="1400"/>
              <a:t>]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[ 0   0   0   0   0   0   0   0 </a:t>
            </a:r>
            <a:r>
              <a:rPr lang="ko-KR" altLang="en-US" sz="1400"/>
              <a:t> </a:t>
            </a:r>
            <a:r>
              <a:rPr lang="en-US" altLang="ko-KR" sz="1400"/>
              <a:t>]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[ 0   0   0   0   0   0   0   0 </a:t>
            </a:r>
            <a:r>
              <a:rPr lang="ko-KR" altLang="en-US" sz="1400"/>
              <a:t> </a:t>
            </a:r>
            <a:r>
              <a:rPr lang="en-US" altLang="ko-KR" sz="1400"/>
              <a:t>]]</a:t>
            </a:r>
            <a:endParaRPr lang="en-US" altLang="ko-KR" sz="1400"/>
          </a:p>
        </p:txBody>
      </p:sp>
      <p:grpSp>
        <p:nvGrpSpPr>
          <p:cNvPr id="85" name="그룹 12"/>
          <p:cNvGrpSpPr/>
          <p:nvPr/>
        </p:nvGrpSpPr>
        <p:grpSpPr>
          <a:xfrm rot="0">
            <a:off x="8280400" y="4981932"/>
            <a:ext cx="1582058" cy="1494971"/>
            <a:chOff x="8792935" y="2150835"/>
            <a:chExt cx="1582058" cy="1494971"/>
          </a:xfrm>
        </p:grpSpPr>
        <p:sp>
          <p:nvSpPr>
            <p:cNvPr id="86" name="사각형: 둥근 모서리 8"/>
            <p:cNvSpPr/>
            <p:nvPr/>
          </p:nvSpPr>
          <p:spPr>
            <a:xfrm>
              <a:off x="8792935" y="2150835"/>
              <a:ext cx="1582058" cy="1494971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타원 9"/>
            <p:cNvSpPr/>
            <p:nvPr/>
          </p:nvSpPr>
          <p:spPr>
            <a:xfrm>
              <a:off x="8883650" y="2254250"/>
              <a:ext cx="139700" cy="13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8" name="타원 22"/>
            <p:cNvSpPr/>
            <p:nvPr/>
          </p:nvSpPr>
          <p:spPr>
            <a:xfrm>
              <a:off x="9067800" y="2254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" name="타원 24"/>
            <p:cNvSpPr/>
            <p:nvPr/>
          </p:nvSpPr>
          <p:spPr>
            <a:xfrm>
              <a:off x="9245600" y="2254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타원 26"/>
            <p:cNvSpPr/>
            <p:nvPr/>
          </p:nvSpPr>
          <p:spPr>
            <a:xfrm>
              <a:off x="9429750" y="2254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타원 28"/>
            <p:cNvSpPr/>
            <p:nvPr/>
          </p:nvSpPr>
          <p:spPr>
            <a:xfrm>
              <a:off x="9601200" y="2254250"/>
              <a:ext cx="139700" cy="139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타원 32"/>
            <p:cNvSpPr/>
            <p:nvPr/>
          </p:nvSpPr>
          <p:spPr>
            <a:xfrm>
              <a:off x="9785350" y="2254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타원 33"/>
            <p:cNvSpPr/>
            <p:nvPr/>
          </p:nvSpPr>
          <p:spPr>
            <a:xfrm>
              <a:off x="9969500" y="2254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4" name="타원 34"/>
            <p:cNvSpPr/>
            <p:nvPr/>
          </p:nvSpPr>
          <p:spPr>
            <a:xfrm>
              <a:off x="10140950" y="2254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5" name="타원 35"/>
            <p:cNvSpPr/>
            <p:nvPr/>
          </p:nvSpPr>
          <p:spPr>
            <a:xfrm>
              <a:off x="8883650" y="2425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" name="타원 42"/>
            <p:cNvSpPr/>
            <p:nvPr/>
          </p:nvSpPr>
          <p:spPr>
            <a:xfrm>
              <a:off x="9067800" y="2425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7" name="타원 43"/>
            <p:cNvSpPr/>
            <p:nvPr/>
          </p:nvSpPr>
          <p:spPr>
            <a:xfrm>
              <a:off x="9245600" y="2425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8" name="타원 44"/>
            <p:cNvSpPr/>
            <p:nvPr/>
          </p:nvSpPr>
          <p:spPr>
            <a:xfrm>
              <a:off x="9429750" y="2425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9" name="타원 45"/>
            <p:cNvSpPr/>
            <p:nvPr/>
          </p:nvSpPr>
          <p:spPr>
            <a:xfrm>
              <a:off x="9601200" y="2425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타원 46"/>
            <p:cNvSpPr/>
            <p:nvPr/>
          </p:nvSpPr>
          <p:spPr>
            <a:xfrm>
              <a:off x="9785350" y="2425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1" name="타원 47"/>
            <p:cNvSpPr/>
            <p:nvPr/>
          </p:nvSpPr>
          <p:spPr>
            <a:xfrm>
              <a:off x="9969500" y="2425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" name="타원 48"/>
            <p:cNvSpPr/>
            <p:nvPr/>
          </p:nvSpPr>
          <p:spPr>
            <a:xfrm>
              <a:off x="10140950" y="2425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타원 49"/>
            <p:cNvSpPr/>
            <p:nvPr/>
          </p:nvSpPr>
          <p:spPr>
            <a:xfrm>
              <a:off x="8883650" y="2597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" name="타원 50"/>
            <p:cNvSpPr/>
            <p:nvPr/>
          </p:nvSpPr>
          <p:spPr>
            <a:xfrm>
              <a:off x="9067800" y="2597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5" name="타원 51"/>
            <p:cNvSpPr/>
            <p:nvPr/>
          </p:nvSpPr>
          <p:spPr>
            <a:xfrm>
              <a:off x="9245600" y="2597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6" name="타원 52"/>
            <p:cNvSpPr/>
            <p:nvPr/>
          </p:nvSpPr>
          <p:spPr>
            <a:xfrm>
              <a:off x="9429750" y="2597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" name="타원 53"/>
            <p:cNvSpPr/>
            <p:nvPr/>
          </p:nvSpPr>
          <p:spPr>
            <a:xfrm>
              <a:off x="9601200" y="2597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타원 54"/>
            <p:cNvSpPr/>
            <p:nvPr/>
          </p:nvSpPr>
          <p:spPr>
            <a:xfrm>
              <a:off x="9785350" y="2597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9" name="타원 55"/>
            <p:cNvSpPr/>
            <p:nvPr/>
          </p:nvSpPr>
          <p:spPr>
            <a:xfrm>
              <a:off x="9969500" y="2597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타원 56"/>
            <p:cNvSpPr/>
            <p:nvPr/>
          </p:nvSpPr>
          <p:spPr>
            <a:xfrm>
              <a:off x="10140950" y="2597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타원 57"/>
            <p:cNvSpPr/>
            <p:nvPr/>
          </p:nvSpPr>
          <p:spPr>
            <a:xfrm>
              <a:off x="8883650" y="2762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2" name="타원 58"/>
            <p:cNvSpPr/>
            <p:nvPr/>
          </p:nvSpPr>
          <p:spPr>
            <a:xfrm>
              <a:off x="9067800" y="2762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3" name="타원 59"/>
            <p:cNvSpPr/>
            <p:nvPr/>
          </p:nvSpPr>
          <p:spPr>
            <a:xfrm>
              <a:off x="9245600" y="2762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4" name="타원 60"/>
            <p:cNvSpPr/>
            <p:nvPr/>
          </p:nvSpPr>
          <p:spPr>
            <a:xfrm>
              <a:off x="9429750" y="2762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5" name="타원 61"/>
            <p:cNvSpPr/>
            <p:nvPr/>
          </p:nvSpPr>
          <p:spPr>
            <a:xfrm>
              <a:off x="9601200" y="2762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6" name="타원 62"/>
            <p:cNvSpPr/>
            <p:nvPr/>
          </p:nvSpPr>
          <p:spPr>
            <a:xfrm>
              <a:off x="9785350" y="2762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7" name="타원 63"/>
            <p:cNvSpPr/>
            <p:nvPr/>
          </p:nvSpPr>
          <p:spPr>
            <a:xfrm>
              <a:off x="9969500" y="2762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8" name="타원 64"/>
            <p:cNvSpPr/>
            <p:nvPr/>
          </p:nvSpPr>
          <p:spPr>
            <a:xfrm>
              <a:off x="10140950" y="27622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9" name="타원 65"/>
            <p:cNvSpPr/>
            <p:nvPr/>
          </p:nvSpPr>
          <p:spPr>
            <a:xfrm>
              <a:off x="8883650" y="2933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0" name="타원 66"/>
            <p:cNvSpPr/>
            <p:nvPr/>
          </p:nvSpPr>
          <p:spPr>
            <a:xfrm>
              <a:off x="9067800" y="2933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1" name="타원 67"/>
            <p:cNvSpPr/>
            <p:nvPr/>
          </p:nvSpPr>
          <p:spPr>
            <a:xfrm>
              <a:off x="9245600" y="2933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" name="타원 68"/>
            <p:cNvSpPr/>
            <p:nvPr/>
          </p:nvSpPr>
          <p:spPr>
            <a:xfrm>
              <a:off x="9429750" y="2933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" name="타원 69"/>
            <p:cNvSpPr/>
            <p:nvPr/>
          </p:nvSpPr>
          <p:spPr>
            <a:xfrm>
              <a:off x="9601200" y="2933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" name="타원 70"/>
            <p:cNvSpPr/>
            <p:nvPr/>
          </p:nvSpPr>
          <p:spPr>
            <a:xfrm>
              <a:off x="9785350" y="2933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" name="타원 71"/>
            <p:cNvSpPr/>
            <p:nvPr/>
          </p:nvSpPr>
          <p:spPr>
            <a:xfrm>
              <a:off x="9969500" y="2933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" name="타원 72"/>
            <p:cNvSpPr/>
            <p:nvPr/>
          </p:nvSpPr>
          <p:spPr>
            <a:xfrm>
              <a:off x="10140950" y="2933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" name="타원 73"/>
            <p:cNvSpPr/>
            <p:nvPr/>
          </p:nvSpPr>
          <p:spPr>
            <a:xfrm>
              <a:off x="8883650" y="3105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" name="타원 74"/>
            <p:cNvSpPr/>
            <p:nvPr/>
          </p:nvSpPr>
          <p:spPr>
            <a:xfrm>
              <a:off x="9067800" y="3105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" name="타원 75"/>
            <p:cNvSpPr/>
            <p:nvPr/>
          </p:nvSpPr>
          <p:spPr>
            <a:xfrm>
              <a:off x="9245600" y="3105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0" name="타원 76"/>
            <p:cNvSpPr/>
            <p:nvPr/>
          </p:nvSpPr>
          <p:spPr>
            <a:xfrm>
              <a:off x="9429750" y="3105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1" name="타원 77"/>
            <p:cNvSpPr/>
            <p:nvPr/>
          </p:nvSpPr>
          <p:spPr>
            <a:xfrm>
              <a:off x="9601200" y="3105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2" name="타원 78"/>
            <p:cNvSpPr/>
            <p:nvPr/>
          </p:nvSpPr>
          <p:spPr>
            <a:xfrm>
              <a:off x="9785350" y="3105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3" name="타원 79"/>
            <p:cNvSpPr/>
            <p:nvPr/>
          </p:nvSpPr>
          <p:spPr>
            <a:xfrm>
              <a:off x="9969500" y="3105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4" name="타원 80"/>
            <p:cNvSpPr/>
            <p:nvPr/>
          </p:nvSpPr>
          <p:spPr>
            <a:xfrm>
              <a:off x="10140950" y="310515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5" name="타원 81"/>
            <p:cNvSpPr/>
            <p:nvPr/>
          </p:nvSpPr>
          <p:spPr>
            <a:xfrm>
              <a:off x="8883650" y="32766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6" name="타원 82"/>
            <p:cNvSpPr/>
            <p:nvPr/>
          </p:nvSpPr>
          <p:spPr>
            <a:xfrm>
              <a:off x="9067800" y="32766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7" name="타원 83"/>
            <p:cNvSpPr/>
            <p:nvPr/>
          </p:nvSpPr>
          <p:spPr>
            <a:xfrm>
              <a:off x="9245600" y="32766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8" name="타원 84"/>
            <p:cNvSpPr/>
            <p:nvPr/>
          </p:nvSpPr>
          <p:spPr>
            <a:xfrm>
              <a:off x="9429750" y="32766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9" name="타원 85"/>
            <p:cNvSpPr/>
            <p:nvPr/>
          </p:nvSpPr>
          <p:spPr>
            <a:xfrm>
              <a:off x="9601200" y="32766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0" name="타원 86"/>
            <p:cNvSpPr/>
            <p:nvPr/>
          </p:nvSpPr>
          <p:spPr>
            <a:xfrm>
              <a:off x="9785350" y="32766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1" name="타원 87"/>
            <p:cNvSpPr/>
            <p:nvPr/>
          </p:nvSpPr>
          <p:spPr>
            <a:xfrm>
              <a:off x="9969500" y="32766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2" name="타원 88"/>
            <p:cNvSpPr/>
            <p:nvPr/>
          </p:nvSpPr>
          <p:spPr>
            <a:xfrm>
              <a:off x="10140950" y="32766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3" name="타원 89"/>
            <p:cNvSpPr/>
            <p:nvPr/>
          </p:nvSpPr>
          <p:spPr>
            <a:xfrm>
              <a:off x="8883650" y="3441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4" name="타원 90"/>
            <p:cNvSpPr/>
            <p:nvPr/>
          </p:nvSpPr>
          <p:spPr>
            <a:xfrm>
              <a:off x="9067800" y="3441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5" name="타원 91"/>
            <p:cNvSpPr/>
            <p:nvPr/>
          </p:nvSpPr>
          <p:spPr>
            <a:xfrm>
              <a:off x="9245600" y="3441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6" name="타원 92"/>
            <p:cNvSpPr/>
            <p:nvPr/>
          </p:nvSpPr>
          <p:spPr>
            <a:xfrm>
              <a:off x="9429750" y="3441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7" name="타원 93"/>
            <p:cNvSpPr/>
            <p:nvPr/>
          </p:nvSpPr>
          <p:spPr>
            <a:xfrm>
              <a:off x="9601200" y="3441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8" name="타원 94"/>
            <p:cNvSpPr/>
            <p:nvPr/>
          </p:nvSpPr>
          <p:spPr>
            <a:xfrm>
              <a:off x="9785350" y="3441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9" name="타원 95"/>
            <p:cNvSpPr/>
            <p:nvPr/>
          </p:nvSpPr>
          <p:spPr>
            <a:xfrm>
              <a:off x="9969500" y="3441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0" name="타원 96"/>
            <p:cNvSpPr/>
            <p:nvPr/>
          </p:nvSpPr>
          <p:spPr>
            <a:xfrm>
              <a:off x="10140950" y="3441700"/>
              <a:ext cx="139700" cy="139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1" name="화살표: 아래쪽 98"/>
          <p:cNvSpPr/>
          <p:nvPr/>
        </p:nvSpPr>
        <p:spPr>
          <a:xfrm rot="1967010">
            <a:off x="8345338" y="2500933"/>
            <a:ext cx="1306286" cy="62411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2" name="TextBox 100"/>
          <p:cNvSpPr txBox="1"/>
          <p:nvPr/>
        </p:nvSpPr>
        <p:spPr>
          <a:xfrm>
            <a:off x="7486593" y="2794006"/>
            <a:ext cx="793807" cy="181588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{  </a:t>
            </a:r>
            <a:r>
              <a:rPr lang="en-US" altLang="ko-KR" sz="1400">
                <a:solidFill>
                  <a:srgbClr val="ff0000"/>
                </a:solidFill>
              </a:rPr>
              <a:t>0x 88</a:t>
            </a:r>
            <a:endParaRPr lang="en-US" altLang="ko-KR" sz="1400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en-US" altLang="ko-KR" sz="1400"/>
              <a:t>   0x 00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  0x 00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  0x 00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  0x 00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  0x 00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  0x 00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  0x 00 }</a:t>
            </a:r>
            <a:endParaRPr lang="ko-KR" altLang="en-US" sz="1600"/>
          </a:p>
        </p:txBody>
      </p:sp>
      <p:sp>
        <p:nvSpPr>
          <p:cNvPr id="153" name="화살표: 아래쪽 98"/>
          <p:cNvSpPr/>
          <p:nvPr/>
        </p:nvSpPr>
        <p:spPr>
          <a:xfrm rot="19440344">
            <a:off x="8351578" y="4033542"/>
            <a:ext cx="1306286" cy="62411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4" name="도형 2055"/>
          <p:cNvSpPr/>
          <p:nvPr/>
        </p:nvSpPr>
        <p:spPr>
          <a:xfrm>
            <a:off x="560624" y="1728067"/>
            <a:ext cx="5955914" cy="360045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55" name="TextBox 39"/>
          <p:cNvSpPr txBox="1"/>
          <p:nvPr/>
        </p:nvSpPr>
        <p:spPr>
          <a:xfrm>
            <a:off x="3538581" y="1275494"/>
            <a:ext cx="39633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2</a:t>
            </a:r>
            <a:r>
              <a:rPr lang="ko-KR" altLang="en-US">
                <a:solidFill>
                  <a:srgbClr val="ffe766"/>
                </a:solidFill>
              </a:rPr>
              <a:t>차원배열을 </a:t>
            </a:r>
            <a:r>
              <a:rPr lang="en-US" altLang="ko-KR">
                <a:solidFill>
                  <a:srgbClr val="ffe766"/>
                </a:solidFill>
              </a:rPr>
              <a:t>1</a:t>
            </a:r>
            <a:r>
              <a:rPr lang="ko-KR" altLang="en-US">
                <a:solidFill>
                  <a:srgbClr val="ffe766"/>
                </a:solidFill>
              </a:rPr>
              <a:t>차원배열로 바꿔주는 함수</a:t>
            </a:r>
            <a:endParaRPr lang="ko-KR" altLang="en-US">
              <a:solidFill>
                <a:srgbClr val="ffe766"/>
              </a:solidFill>
            </a:endParaRPr>
          </a:p>
        </p:txBody>
      </p:sp>
      <p:sp>
        <p:nvSpPr>
          <p:cNvPr id="156" name="TextBox 23"/>
          <p:cNvSpPr txBox="1"/>
          <p:nvPr/>
        </p:nvSpPr>
        <p:spPr>
          <a:xfrm>
            <a:off x="4042908" y="5544752"/>
            <a:ext cx="41061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1</a:t>
            </a:r>
            <a:r>
              <a:rPr lang="ko-KR" altLang="en-US">
                <a:solidFill>
                  <a:srgbClr val="ffe766"/>
                </a:solidFill>
              </a:rPr>
              <a:t>차원으로 바꾼 값을 도트매트릭스에 표시</a:t>
            </a:r>
            <a:endParaRPr lang="en-US" altLang="ko-KR">
              <a:solidFill>
                <a:srgbClr val="ffe766"/>
              </a:solidFill>
            </a:endParaRPr>
          </a:p>
        </p:txBody>
      </p:sp>
      <p:sp>
        <p:nvSpPr>
          <p:cNvPr id="157" name="도형 2055"/>
          <p:cNvSpPr/>
          <p:nvPr/>
        </p:nvSpPr>
        <p:spPr>
          <a:xfrm>
            <a:off x="560624" y="5322720"/>
            <a:ext cx="3297078" cy="77603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1"/>
          <p:cNvSpPr txBox="1"/>
          <p:nvPr/>
        </p:nvSpPr>
        <p:spPr>
          <a:xfrm>
            <a:off x="419099" y="285751"/>
            <a:ext cx="435568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/>
              <a:t>x</a:t>
            </a:r>
            <a:r>
              <a:rPr lang="ko-KR" altLang="en-US" sz="2800" b="1"/>
              <a:t>좌표와 </a:t>
            </a:r>
            <a:r>
              <a:rPr lang="en-US" altLang="ko-KR" sz="2800" b="1"/>
              <a:t>y</a:t>
            </a:r>
            <a:r>
              <a:rPr lang="ko-KR" altLang="en-US" sz="2800" b="1"/>
              <a:t>좌표를 받는 함수</a:t>
            </a:r>
            <a:endParaRPr lang="en-US" altLang="ko-KR" sz="2800" b="1"/>
          </a:p>
        </p:txBody>
      </p:sp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808971"/>
            <a:ext cx="10746867" cy="5609999"/>
          </a:xfrm>
          <a:prstGeom prst="rect">
            <a:avLst/>
          </a:prstGeom>
        </p:spPr>
      </p:pic>
      <p:sp>
        <p:nvSpPr>
          <p:cNvPr id="7" name="TextBox 39"/>
          <p:cNvSpPr txBox="1"/>
          <p:nvPr/>
        </p:nvSpPr>
        <p:spPr>
          <a:xfrm>
            <a:off x="5792533" y="1608364"/>
            <a:ext cx="5620449" cy="90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flag </a:t>
            </a:r>
            <a:r>
              <a:rPr lang="ko-KR" altLang="en-US">
                <a:solidFill>
                  <a:srgbClr val="ffe766"/>
                </a:solidFill>
              </a:rPr>
              <a:t>가 </a:t>
            </a:r>
            <a:r>
              <a:rPr lang="en-US" altLang="ko-KR">
                <a:solidFill>
                  <a:srgbClr val="ffe766"/>
                </a:solidFill>
              </a:rPr>
              <a:t>1 </a:t>
            </a:r>
            <a:r>
              <a:rPr lang="ko-KR" altLang="en-US">
                <a:solidFill>
                  <a:srgbClr val="ffe766"/>
                </a:solidFill>
              </a:rPr>
              <a:t>일때 </a:t>
            </a:r>
            <a:r>
              <a:rPr lang="en-US" altLang="ko-KR">
                <a:solidFill>
                  <a:srgbClr val="ffe766"/>
                </a:solidFill>
              </a:rPr>
              <a:t>: </a:t>
            </a:r>
            <a:r>
              <a:rPr lang="ko-KR" altLang="en-US">
                <a:solidFill>
                  <a:srgbClr val="ffe766"/>
                </a:solidFill>
              </a:rPr>
              <a:t>택트스위치의 값을 </a:t>
            </a:r>
            <a:r>
              <a:rPr lang="en-US" altLang="ko-KR">
                <a:solidFill>
                  <a:srgbClr val="ffe766"/>
                </a:solidFill>
              </a:rPr>
              <a:t>x</a:t>
            </a:r>
            <a:r>
              <a:rPr lang="ko-KR" altLang="en-US">
                <a:solidFill>
                  <a:srgbClr val="ffe766"/>
                </a:solidFill>
              </a:rPr>
              <a:t>값으로써 입력받음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flag </a:t>
            </a:r>
            <a:r>
              <a:rPr lang="ko-KR" altLang="en-US">
                <a:solidFill>
                  <a:srgbClr val="ffe766"/>
                </a:solidFill>
              </a:rPr>
              <a:t>가 </a:t>
            </a:r>
            <a:r>
              <a:rPr lang="en-US" altLang="ko-KR">
                <a:solidFill>
                  <a:srgbClr val="ffe766"/>
                </a:solidFill>
              </a:rPr>
              <a:t>2 </a:t>
            </a:r>
            <a:r>
              <a:rPr lang="ko-KR" altLang="en-US">
                <a:solidFill>
                  <a:srgbClr val="ffe766"/>
                </a:solidFill>
              </a:rPr>
              <a:t>일때 </a:t>
            </a:r>
            <a:r>
              <a:rPr lang="en-US" altLang="ko-KR">
                <a:solidFill>
                  <a:srgbClr val="ffe766"/>
                </a:solidFill>
              </a:rPr>
              <a:t>: </a:t>
            </a:r>
            <a:r>
              <a:rPr lang="ko-KR" altLang="en-US">
                <a:solidFill>
                  <a:srgbClr val="ffe766"/>
                </a:solidFill>
              </a:rPr>
              <a:t>택트스위치의 값을 </a:t>
            </a:r>
            <a:r>
              <a:rPr lang="en-US" altLang="ko-KR">
                <a:solidFill>
                  <a:srgbClr val="ffe766"/>
                </a:solidFill>
              </a:rPr>
              <a:t>y</a:t>
            </a:r>
            <a:r>
              <a:rPr lang="ko-KR" altLang="en-US">
                <a:solidFill>
                  <a:srgbClr val="ffe766"/>
                </a:solidFill>
              </a:rPr>
              <a:t>값으로써 입력받음</a:t>
            </a:r>
            <a:endParaRPr lang="en-US" altLang="ko-KR">
              <a:solidFill>
                <a:srgbClr val="ffe766"/>
              </a:solidFill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6096000" y="2837170"/>
            <a:ext cx="3853815" cy="11836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사용자의 입력이있었음을 알리기위해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count</a:t>
            </a:r>
            <a:r>
              <a:rPr lang="ko-KR" altLang="en-US">
                <a:solidFill>
                  <a:srgbClr val="ffe766"/>
                </a:solidFill>
              </a:rPr>
              <a:t>라는 변수를 사용해줌 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(count</a:t>
            </a:r>
            <a:r>
              <a:rPr lang="ko-KR" altLang="en-US">
                <a:solidFill>
                  <a:srgbClr val="ffe766"/>
                </a:solidFill>
              </a:rPr>
              <a:t>가 </a:t>
            </a:r>
            <a:r>
              <a:rPr lang="en-US" altLang="ko-KR">
                <a:solidFill>
                  <a:srgbClr val="ffe766"/>
                </a:solidFill>
              </a:rPr>
              <a:t>2</a:t>
            </a:r>
            <a:r>
              <a:rPr lang="ko-KR" altLang="en-US">
                <a:solidFill>
                  <a:srgbClr val="ffe766"/>
                </a:solidFill>
              </a:rPr>
              <a:t>이상으로 올라가야 확인버튼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(set_rock())</a:t>
            </a:r>
            <a:r>
              <a:rPr lang="ko-KR" altLang="en-US">
                <a:solidFill>
                  <a:srgbClr val="ffe766"/>
                </a:solidFill>
              </a:rPr>
              <a:t>함수 실행 가능</a:t>
            </a:r>
            <a:r>
              <a:rPr lang="en-US" altLang="ko-KR">
                <a:solidFill>
                  <a:srgbClr val="ffe766"/>
                </a:solidFill>
              </a:rPr>
              <a:t>)</a:t>
            </a:r>
            <a:endParaRPr lang="en-US" altLang="ko-KR">
              <a:solidFill>
                <a:srgbClr val="ffe766"/>
              </a:solidFill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4774780" y="5449252"/>
            <a:ext cx="6096001" cy="6419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x</a:t>
            </a:r>
            <a:r>
              <a:rPr lang="ko-KR" altLang="en-US">
                <a:solidFill>
                  <a:srgbClr val="ffe766"/>
                </a:solidFill>
              </a:rPr>
              <a:t>값을 누른후에 확인버튼을 누르면 </a:t>
            </a:r>
            <a:r>
              <a:rPr lang="en-US" altLang="ko-KR">
                <a:solidFill>
                  <a:srgbClr val="ffe766"/>
                </a:solidFill>
              </a:rPr>
              <a:t>x</a:t>
            </a:r>
            <a:r>
              <a:rPr lang="ko-KR" altLang="en-US">
                <a:solidFill>
                  <a:srgbClr val="ffe766"/>
                </a:solidFill>
              </a:rPr>
              <a:t>값이 확정되고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y</a:t>
            </a:r>
            <a:r>
              <a:rPr lang="ko-KR" altLang="en-US">
                <a:solidFill>
                  <a:srgbClr val="ffe766"/>
                </a:solidFill>
              </a:rPr>
              <a:t>값을 입력하도록 </a:t>
            </a:r>
            <a:r>
              <a:rPr lang="en-US" altLang="ko-KR">
                <a:solidFill>
                  <a:srgbClr val="ffe766"/>
                </a:solidFill>
              </a:rPr>
              <a:t>flag</a:t>
            </a:r>
            <a:r>
              <a:rPr lang="ko-KR" altLang="en-US">
                <a:solidFill>
                  <a:srgbClr val="ffe766"/>
                </a:solidFill>
              </a:rPr>
              <a:t>를 </a:t>
            </a:r>
            <a:r>
              <a:rPr lang="en-US" altLang="ko-KR">
                <a:solidFill>
                  <a:srgbClr val="ffe766"/>
                </a:solidFill>
              </a:rPr>
              <a:t>2</a:t>
            </a:r>
            <a:r>
              <a:rPr lang="ko-KR" altLang="en-US">
                <a:solidFill>
                  <a:srgbClr val="ffe766"/>
                </a:solidFill>
              </a:rPr>
              <a:t>로 증가시켜줌</a:t>
            </a:r>
            <a:endParaRPr lang="ko-KR" altLang="en-US">
              <a:solidFill>
                <a:srgbClr val="ffe766"/>
              </a:solidFill>
            </a:endParaRPr>
          </a:p>
        </p:txBody>
      </p:sp>
      <p:sp>
        <p:nvSpPr>
          <p:cNvPr id="10" name="도형 2055"/>
          <p:cNvSpPr/>
          <p:nvPr/>
        </p:nvSpPr>
        <p:spPr>
          <a:xfrm>
            <a:off x="457199" y="965734"/>
            <a:ext cx="5373433" cy="362857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1" name="도형 2055"/>
          <p:cNvSpPr/>
          <p:nvPr/>
        </p:nvSpPr>
        <p:spPr>
          <a:xfrm>
            <a:off x="457199" y="4754427"/>
            <a:ext cx="4080850" cy="138965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02"/>
          <p:cNvSpPr txBox="1"/>
          <p:nvPr/>
        </p:nvSpPr>
        <p:spPr>
          <a:xfrm>
            <a:off x="4706382" y="4754427"/>
            <a:ext cx="6232795" cy="510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e766"/>
                </a:solidFill>
              </a:rPr>
              <a:t>x</a:t>
            </a:r>
            <a:r>
              <a:rPr lang="ko-KR" altLang="en-US" sz="2800" b="1">
                <a:solidFill>
                  <a:srgbClr val="ffe766"/>
                </a:solidFill>
              </a:rPr>
              <a:t>좌표를 받은후 </a:t>
            </a:r>
            <a:r>
              <a:rPr lang="en-US" altLang="ko-KR" sz="2800" b="1">
                <a:solidFill>
                  <a:srgbClr val="ffe766"/>
                </a:solidFill>
              </a:rPr>
              <a:t>y</a:t>
            </a:r>
            <a:r>
              <a:rPr lang="ko-KR" altLang="en-US" sz="2800" b="1">
                <a:solidFill>
                  <a:srgbClr val="ffe766"/>
                </a:solidFill>
              </a:rPr>
              <a:t>좌표를 받는 확인버튼</a:t>
            </a:r>
            <a:endParaRPr lang="en-US" altLang="ko-KR" sz="2800" b="1">
              <a:solidFill>
                <a:srgbClr val="ffe7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9"/>
          <p:cNvSpPr txBox="1"/>
          <p:nvPr/>
        </p:nvSpPr>
        <p:spPr>
          <a:xfrm>
            <a:off x="301172" y="215900"/>
            <a:ext cx="25026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/>
              <a:t>돌을 놓는 함수</a:t>
            </a:r>
            <a:endParaRPr lang="en-US" altLang="ko-KR" sz="2800" b="1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516" y="739120"/>
            <a:ext cx="11282967" cy="5957930"/>
          </a:xfrm>
          <a:prstGeom prst="rect">
            <a:avLst/>
          </a:prstGeom>
        </p:spPr>
      </p:pic>
      <p:sp>
        <p:nvSpPr>
          <p:cNvPr id="6" name="도형 2055"/>
          <p:cNvSpPr/>
          <p:nvPr/>
        </p:nvSpPr>
        <p:spPr>
          <a:xfrm>
            <a:off x="978807" y="1156607"/>
            <a:ext cx="4542972" cy="9579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" name="도형 2055"/>
          <p:cNvSpPr/>
          <p:nvPr/>
        </p:nvSpPr>
        <p:spPr>
          <a:xfrm>
            <a:off x="1428750" y="2463799"/>
            <a:ext cx="3643086" cy="19304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도형 2055"/>
          <p:cNvSpPr/>
          <p:nvPr/>
        </p:nvSpPr>
        <p:spPr>
          <a:xfrm>
            <a:off x="1568898" y="4394200"/>
            <a:ext cx="2469764" cy="6203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9" name="도형 2055"/>
          <p:cNvSpPr/>
          <p:nvPr/>
        </p:nvSpPr>
        <p:spPr>
          <a:xfrm>
            <a:off x="1428750" y="5271498"/>
            <a:ext cx="2469764" cy="6203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5817508" y="1191220"/>
            <a:ext cx="5008607" cy="902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받아온 </a:t>
            </a:r>
            <a:r>
              <a:rPr lang="en-US" altLang="ko-KR">
                <a:solidFill>
                  <a:srgbClr val="ffe766"/>
                </a:solidFill>
              </a:rPr>
              <a:t>x y </a:t>
            </a:r>
            <a:r>
              <a:rPr lang="ko-KR" altLang="en-US">
                <a:solidFill>
                  <a:srgbClr val="ffe766"/>
                </a:solidFill>
              </a:rPr>
              <a:t>좌표에 해당하는 </a:t>
            </a:r>
            <a:r>
              <a:rPr lang="en-US" altLang="ko-KR">
                <a:solidFill>
                  <a:srgbClr val="ffe766"/>
                </a:solidFill>
              </a:rPr>
              <a:t>2</a:t>
            </a:r>
            <a:r>
              <a:rPr lang="ko-KR" altLang="en-US">
                <a:solidFill>
                  <a:srgbClr val="ffe766"/>
                </a:solidFill>
              </a:rPr>
              <a:t>차원배열의 공간에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현재턴의 플레이어가 돌을 놓았다는 표시를하기위해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</a:rPr>
              <a:t>player</a:t>
            </a:r>
            <a:r>
              <a:rPr lang="ko-KR" altLang="en-US">
                <a:solidFill>
                  <a:srgbClr val="ffe766"/>
                </a:solidFill>
              </a:rPr>
              <a:t>변수의 값 </a:t>
            </a:r>
            <a:r>
              <a:rPr lang="en-US" altLang="ko-KR">
                <a:solidFill>
                  <a:srgbClr val="ffe766"/>
                </a:solidFill>
              </a:rPr>
              <a:t>(1p</a:t>
            </a:r>
            <a:r>
              <a:rPr lang="ko-KR" altLang="en-US">
                <a:solidFill>
                  <a:srgbClr val="ffe766"/>
                </a:solidFill>
              </a:rPr>
              <a:t>면 </a:t>
            </a:r>
            <a:r>
              <a:rPr lang="en-US" altLang="ko-KR">
                <a:solidFill>
                  <a:srgbClr val="ffe766"/>
                </a:solidFill>
              </a:rPr>
              <a:t>1, 2p</a:t>
            </a:r>
            <a:r>
              <a:rPr lang="ko-KR" altLang="en-US">
                <a:solidFill>
                  <a:srgbClr val="ffe766"/>
                </a:solidFill>
              </a:rPr>
              <a:t>면 </a:t>
            </a:r>
            <a:r>
              <a:rPr lang="en-US" altLang="ko-KR">
                <a:solidFill>
                  <a:srgbClr val="ffe766"/>
                </a:solidFill>
              </a:rPr>
              <a:t>2)</a:t>
            </a:r>
            <a:r>
              <a:rPr lang="ko-KR" altLang="en-US">
                <a:solidFill>
                  <a:srgbClr val="ffe766"/>
                </a:solidFill>
              </a:rPr>
              <a:t>를 입력함</a:t>
            </a:r>
            <a:r>
              <a:rPr lang="en-US" altLang="ko-KR">
                <a:solidFill>
                  <a:srgbClr val="ffe766"/>
                </a:solidFill>
              </a:rPr>
              <a:t>.</a:t>
            </a:r>
            <a:endParaRPr lang="en-US" altLang="ko-KR">
              <a:solidFill>
                <a:srgbClr val="ffe766"/>
              </a:solidFill>
            </a:endParaRPr>
          </a:p>
        </p:txBody>
      </p:sp>
      <p:sp>
        <p:nvSpPr>
          <p:cNvPr id="11" name="TextBox 17"/>
          <p:cNvSpPr txBox="1"/>
          <p:nvPr/>
        </p:nvSpPr>
        <p:spPr>
          <a:xfrm>
            <a:off x="5457463" y="2140634"/>
            <a:ext cx="523530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카운트가 </a:t>
            </a:r>
            <a:r>
              <a:rPr lang="en-US" altLang="ko-KR">
                <a:solidFill>
                  <a:srgbClr val="ffe766"/>
                </a:solidFill>
              </a:rPr>
              <a:t>2</a:t>
            </a:r>
            <a:r>
              <a:rPr lang="ko-KR" altLang="en-US">
                <a:solidFill>
                  <a:srgbClr val="ffe766"/>
                </a:solidFill>
              </a:rPr>
              <a:t>이상이여야</a:t>
            </a:r>
            <a:r>
              <a:rPr lang="en-US" altLang="ko-KR">
                <a:solidFill>
                  <a:srgbClr val="ffe766"/>
                </a:solidFill>
              </a:rPr>
              <a:t>( </a:t>
            </a:r>
            <a:r>
              <a:rPr lang="ko-KR" altLang="en-US">
                <a:solidFill>
                  <a:srgbClr val="ffe766"/>
                </a:solidFill>
              </a:rPr>
              <a:t>입력을 </a:t>
            </a:r>
            <a:r>
              <a:rPr lang="en-US" altLang="ko-KR">
                <a:solidFill>
                  <a:srgbClr val="ffe766"/>
                </a:solidFill>
              </a:rPr>
              <a:t>x y</a:t>
            </a:r>
            <a:r>
              <a:rPr lang="ko-KR" altLang="en-US">
                <a:solidFill>
                  <a:srgbClr val="ffe766"/>
                </a:solidFill>
              </a:rPr>
              <a:t>를 전부 입력해야만</a:t>
            </a:r>
            <a:r>
              <a:rPr lang="en-US" altLang="ko-KR">
                <a:solidFill>
                  <a:srgbClr val="ffe766"/>
                </a:solidFill>
              </a:rPr>
              <a:t>)</a:t>
            </a:r>
            <a:endParaRPr lang="en-US" altLang="ko-KR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돌을 놓는 것이 가능</a:t>
            </a:r>
            <a:r>
              <a:rPr lang="en-US" altLang="ko-KR">
                <a:solidFill>
                  <a:srgbClr val="ffe766"/>
                </a:solidFill>
              </a:rPr>
              <a:t>.</a:t>
            </a:r>
            <a:endParaRPr lang="en-US" altLang="ko-KR">
              <a:solidFill>
                <a:srgbClr val="ffe766"/>
              </a:solidFill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5521779" y="3429000"/>
            <a:ext cx="2884986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플레이어가 돌을 놓으면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다음플레이어로 턴이 넘어감</a:t>
            </a:r>
            <a:r>
              <a:rPr lang="en-US" altLang="ko-KR">
                <a:solidFill>
                  <a:srgbClr val="ffe766"/>
                </a:solidFill>
              </a:rPr>
              <a:t>.</a:t>
            </a:r>
            <a:endParaRPr lang="en-US" altLang="ko-KR">
              <a:solidFill>
                <a:srgbClr val="ffe766"/>
              </a:solidFill>
            </a:endParaRPr>
          </a:p>
        </p:txBody>
      </p:sp>
      <p:sp>
        <p:nvSpPr>
          <p:cNvPr id="14" name="TextBox 97"/>
          <p:cNvSpPr txBox="1"/>
          <p:nvPr/>
        </p:nvSpPr>
        <p:spPr>
          <a:xfrm>
            <a:off x="4493986" y="4394200"/>
            <a:ext cx="632260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  <a:effectLst/>
              </a:rPr>
              <a:t>다음플레이어는 </a:t>
            </a:r>
            <a:r>
              <a:rPr lang="en-US" altLang="ko-KR">
                <a:solidFill>
                  <a:srgbClr val="ffe766"/>
                </a:solidFill>
                <a:effectLst/>
              </a:rPr>
              <a:t>x</a:t>
            </a:r>
            <a:r>
              <a:rPr lang="ko-KR" altLang="en-US">
                <a:solidFill>
                  <a:srgbClr val="ffe766"/>
                </a:solidFill>
                <a:effectLst/>
              </a:rPr>
              <a:t>값 부터 받아와야하기때문에 </a:t>
            </a:r>
            <a:endParaRPr lang="ko-KR" altLang="en-US">
              <a:solidFill>
                <a:srgbClr val="ffe766"/>
              </a:solidFill>
              <a:effectLst/>
            </a:endParaRPr>
          </a:p>
          <a:p>
            <a:pPr lvl="0">
              <a:defRPr/>
            </a:pPr>
            <a:r>
              <a:rPr lang="en-US" altLang="ko-KR">
                <a:solidFill>
                  <a:srgbClr val="ffe766"/>
                </a:solidFill>
                <a:effectLst/>
              </a:rPr>
              <a:t>flag</a:t>
            </a:r>
            <a:r>
              <a:rPr lang="ko-KR" altLang="en-US">
                <a:solidFill>
                  <a:srgbClr val="ffe766"/>
                </a:solidFill>
                <a:effectLst/>
              </a:rPr>
              <a:t>를 </a:t>
            </a:r>
            <a:r>
              <a:rPr lang="en-US" altLang="ko-KR">
                <a:solidFill>
                  <a:srgbClr val="ffe766"/>
                </a:solidFill>
                <a:effectLst/>
              </a:rPr>
              <a:t>1</a:t>
            </a:r>
            <a:r>
              <a:rPr lang="ko-KR" altLang="en-US">
                <a:solidFill>
                  <a:srgbClr val="ffe766"/>
                </a:solidFill>
                <a:effectLst/>
              </a:rPr>
              <a:t>로 만들어줌</a:t>
            </a:r>
            <a:r>
              <a:rPr lang="en-US" altLang="ko-KR">
                <a:solidFill>
                  <a:srgbClr val="ffe766"/>
                </a:solidFill>
                <a:effectLst/>
              </a:rPr>
              <a:t>.( flag = 1 : x</a:t>
            </a:r>
            <a:r>
              <a:rPr lang="ko-KR" altLang="en-US">
                <a:solidFill>
                  <a:srgbClr val="ffe766"/>
                </a:solidFill>
                <a:effectLst/>
              </a:rPr>
              <a:t>좌표 입력</a:t>
            </a:r>
            <a:r>
              <a:rPr lang="en-US" altLang="ko-KR">
                <a:solidFill>
                  <a:srgbClr val="ffe766"/>
                </a:solidFill>
                <a:effectLst/>
              </a:rPr>
              <a:t>, flag = 2 : y</a:t>
            </a:r>
            <a:r>
              <a:rPr lang="ko-KR" altLang="en-US">
                <a:solidFill>
                  <a:srgbClr val="ffe766"/>
                </a:solidFill>
                <a:effectLst/>
              </a:rPr>
              <a:t>좌표입력</a:t>
            </a:r>
            <a:r>
              <a:rPr lang="en-US" altLang="ko-KR">
                <a:solidFill>
                  <a:srgbClr val="ffe766"/>
                </a:solidFill>
                <a:effectLst/>
              </a:rPr>
              <a:t>)</a:t>
            </a:r>
            <a:endParaRPr lang="en-US" altLang="ko-KR">
              <a:solidFill>
                <a:srgbClr val="ffe766"/>
              </a:solidFill>
              <a:effectLst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91692" y="5581696"/>
            <a:ext cx="4861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다음플레이어를 위해 </a:t>
            </a:r>
            <a:r>
              <a:rPr lang="en-US" altLang="ko-KR">
                <a:solidFill>
                  <a:srgbClr val="ffe766"/>
                </a:solidFill>
              </a:rPr>
              <a:t>count</a:t>
            </a:r>
            <a:r>
              <a:rPr lang="ko-KR" altLang="en-US">
                <a:solidFill>
                  <a:srgbClr val="ffe766"/>
                </a:solidFill>
              </a:rPr>
              <a:t>를 초기화</a:t>
            </a:r>
            <a:r>
              <a:rPr lang="en-US" altLang="ko-KR">
                <a:solidFill>
                  <a:srgbClr val="ffe766"/>
                </a:solidFill>
              </a:rPr>
              <a:t>.</a:t>
            </a:r>
            <a:endParaRPr lang="en-US" altLang="ko-KR">
              <a:solidFill>
                <a:srgbClr val="ffe7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9"/>
          <p:cNvSpPr txBox="1"/>
          <p:nvPr/>
        </p:nvSpPr>
        <p:spPr>
          <a:xfrm>
            <a:off x="339271" y="273050"/>
            <a:ext cx="37240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/>
              <a:t>승리 플레이어 확인 함수</a:t>
            </a:r>
            <a:endParaRPr lang="ko-KR" altLang="en-US" sz="28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90"/>
          <a:stretch>
            <a:fillRect/>
          </a:stretch>
        </p:blipFill>
        <p:spPr>
          <a:xfrm>
            <a:off x="339271" y="796269"/>
            <a:ext cx="9849233" cy="5975042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4801871" y="891858"/>
            <a:ext cx="3976369" cy="17322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동</a:t>
            </a:r>
            <a:r>
              <a:rPr lang="en-US" altLang="ko-KR">
                <a:solidFill>
                  <a:srgbClr val="ffe766"/>
                </a:solidFill>
              </a:rPr>
              <a:t>, </a:t>
            </a:r>
            <a:r>
              <a:rPr lang="ko-KR" altLang="en-US">
                <a:solidFill>
                  <a:srgbClr val="ffe766"/>
                </a:solidFill>
              </a:rPr>
              <a:t>서</a:t>
            </a:r>
            <a:r>
              <a:rPr lang="en-US" altLang="ko-KR">
                <a:solidFill>
                  <a:srgbClr val="ffe766"/>
                </a:solidFill>
              </a:rPr>
              <a:t>, </a:t>
            </a:r>
            <a:r>
              <a:rPr lang="ko-KR" altLang="en-US">
                <a:solidFill>
                  <a:srgbClr val="ffe766"/>
                </a:solidFill>
              </a:rPr>
              <a:t>남</a:t>
            </a:r>
            <a:r>
              <a:rPr lang="en-US" altLang="ko-KR">
                <a:solidFill>
                  <a:srgbClr val="ffe766"/>
                </a:solidFill>
              </a:rPr>
              <a:t>, </a:t>
            </a:r>
            <a:r>
              <a:rPr lang="ko-KR" altLang="en-US">
                <a:solidFill>
                  <a:srgbClr val="ffe766"/>
                </a:solidFill>
              </a:rPr>
              <a:t>북 과 대각선방향을 읽어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해당플레이어가 둔 돌이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방향별로 몇 개 연속적으로 이어저있는지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확인</a:t>
            </a:r>
            <a:r>
              <a:rPr lang="en-US" altLang="ko-KR">
                <a:solidFill>
                  <a:srgbClr val="ffe766"/>
                </a:solidFill>
              </a:rPr>
              <a:t>.</a:t>
            </a:r>
            <a:endParaRPr lang="en-US" altLang="ko-KR">
              <a:solidFill>
                <a:srgbClr val="ffe766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	          </a:t>
            </a:r>
            <a:r>
              <a:rPr lang="en-US" altLang="ko-KR">
                <a:solidFill>
                  <a:srgbClr val="ffe766"/>
                </a:solidFill>
              </a:rPr>
              <a:t>ex)</a:t>
            </a:r>
            <a:endParaRPr lang="en-US" altLang="ko-KR">
              <a:solidFill>
                <a:srgbClr val="ffe766"/>
              </a:solidFill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7047593" y="1939290"/>
            <a:ext cx="2149747" cy="191643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/>
              <a:t>c[6]    c[1]    c[4]</a:t>
            </a:r>
            <a:endParaRPr lang="en-US" altLang="ko-KR" sz="2000"/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r>
              <a:rPr lang="en-US" altLang="ko-KR" sz="2000"/>
              <a:t>c[3]              c[0]</a:t>
            </a:r>
            <a:endParaRPr lang="en-US" altLang="ko-KR" sz="2000"/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r>
              <a:rPr lang="en-US" altLang="ko-KR" sz="2000"/>
              <a:t>c[5]    c[2]    c[7]</a:t>
            </a:r>
            <a:endParaRPr lang="en-US" altLang="ko-KR" sz="2000"/>
          </a:p>
          <a:p>
            <a:pPr lvl="0">
              <a:defRPr/>
            </a:pPr>
            <a:endParaRPr lang="en-US" altLang="ko-KR" sz="2000"/>
          </a:p>
        </p:txBody>
      </p:sp>
      <p:sp>
        <p:nvSpPr>
          <p:cNvPr id="8" name="타원 6"/>
          <p:cNvSpPr/>
          <p:nvPr/>
        </p:nvSpPr>
        <p:spPr>
          <a:xfrm>
            <a:off x="7806690" y="2579370"/>
            <a:ext cx="396240" cy="396240"/>
          </a:xfrm>
          <a:prstGeom prst="ellipse">
            <a:avLst/>
          </a:prstGeom>
          <a:gradFill flip="xy" rotWithShape="1">
            <a:gsLst>
              <a:gs pos="0">
                <a:srgbClr val="000000"/>
              </a:gs>
              <a:gs pos="29000">
                <a:srgbClr val="000000"/>
              </a:gs>
              <a:gs pos="77000">
                <a:srgbClr val="ffffff"/>
              </a:gs>
              <a:gs pos="100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화살표 연결선 26"/>
          <p:cNvCxnSpPr/>
          <p:nvPr/>
        </p:nvCxnSpPr>
        <p:spPr>
          <a:xfrm flipH="1" flipV="1">
            <a:off x="7584281" y="2366963"/>
            <a:ext cx="255748" cy="25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28"/>
          <p:cNvCxnSpPr/>
          <p:nvPr/>
        </p:nvCxnSpPr>
        <p:spPr>
          <a:xfrm flipV="1">
            <a:off x="7997192" y="2331244"/>
            <a:ext cx="0" cy="195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30"/>
          <p:cNvCxnSpPr/>
          <p:nvPr/>
        </p:nvCxnSpPr>
        <p:spPr>
          <a:xfrm>
            <a:off x="7999574" y="3024187"/>
            <a:ext cx="0" cy="21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32"/>
          <p:cNvCxnSpPr/>
          <p:nvPr/>
        </p:nvCxnSpPr>
        <p:spPr>
          <a:xfrm flipH="1">
            <a:off x="7579519" y="2936081"/>
            <a:ext cx="248604" cy="23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34"/>
          <p:cNvCxnSpPr/>
          <p:nvPr/>
        </p:nvCxnSpPr>
        <p:spPr>
          <a:xfrm flipV="1">
            <a:off x="8221029" y="2364581"/>
            <a:ext cx="239552" cy="23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36"/>
          <p:cNvCxnSpPr/>
          <p:nvPr/>
        </p:nvCxnSpPr>
        <p:spPr>
          <a:xfrm>
            <a:off x="8242460" y="2762250"/>
            <a:ext cx="1990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38"/>
          <p:cNvCxnSpPr/>
          <p:nvPr/>
        </p:nvCxnSpPr>
        <p:spPr>
          <a:xfrm>
            <a:off x="8163879" y="2952750"/>
            <a:ext cx="258602" cy="25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22"/>
          <p:cNvCxnSpPr/>
          <p:nvPr/>
        </p:nvCxnSpPr>
        <p:spPr>
          <a:xfrm flipH="1">
            <a:off x="7565231" y="2762250"/>
            <a:ext cx="16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4"/>
          <p:cNvSpPr txBox="1"/>
          <p:nvPr/>
        </p:nvSpPr>
        <p:spPr>
          <a:xfrm>
            <a:off x="3485635" y="5932170"/>
            <a:ext cx="3836252" cy="6358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서로 반대방향을 합쳐서  오목이 된다면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해당플레이어 승리를 알림</a:t>
            </a:r>
            <a:endParaRPr lang="en-US" altLang="ko-KR">
              <a:solidFill>
                <a:srgbClr val="ffe766"/>
              </a:solidFill>
            </a:endParaRPr>
          </a:p>
        </p:txBody>
      </p:sp>
      <p:sp>
        <p:nvSpPr>
          <p:cNvPr id="18" name="도형 2055"/>
          <p:cNvSpPr/>
          <p:nvPr/>
        </p:nvSpPr>
        <p:spPr>
          <a:xfrm>
            <a:off x="674914" y="4859516"/>
            <a:ext cx="4126957" cy="1072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9060" tIns="49531" rIns="99060" bIns="49531" anchor="ctr">
            <a:noAutofit/>
          </a:bodyPr>
          <a:lstStyle/>
          <a:p>
            <a:pPr algn="ctr" defTabSz="550326">
              <a:defRPr/>
            </a:pPr>
            <a:endParaRPr lang="ko-KR" altLang="en-US" sz="19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7997192" y="4213185"/>
            <a:ext cx="200024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가장최근에 놓은 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돌을 기준으로 검사</a:t>
            </a:r>
            <a:endParaRPr lang="en-US" altLang="ko-KR">
              <a:solidFill>
                <a:srgbClr val="ffe766"/>
              </a:solidFill>
            </a:endParaRPr>
          </a:p>
        </p:txBody>
      </p:sp>
      <p:cxnSp>
        <p:nvCxnSpPr>
          <p:cNvPr id="20" name="직선 화살표 연결선 8"/>
          <p:cNvCxnSpPr>
            <a:stCxn id="19" idx="0"/>
            <a:endCxn id="8" idx="5"/>
          </p:cNvCxnSpPr>
          <p:nvPr/>
        </p:nvCxnSpPr>
        <p:spPr>
          <a:xfrm rot="16200000" flipV="1">
            <a:off x="7923307" y="3139176"/>
            <a:ext cx="1295602" cy="852415"/>
          </a:xfrm>
          <a:prstGeom prst="straightConnector1">
            <a:avLst/>
          </a:prstGeom>
          <a:ln>
            <a:solidFill>
              <a:srgbClr val="42c7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43"/>
          <p:cNvSpPr txBox="1"/>
          <p:nvPr/>
        </p:nvSpPr>
        <p:spPr>
          <a:xfrm>
            <a:off x="7682382" y="5030583"/>
            <a:ext cx="2315057" cy="901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각방향에 연속적으로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이어진 돌의 개수를</a:t>
            </a:r>
            <a:endParaRPr lang="ko-KR" altLang="en-US">
              <a:solidFill>
                <a:srgbClr val="ffe766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e766"/>
                </a:solidFill>
              </a:rPr>
              <a:t>배열에 넣어줌</a:t>
            </a:r>
            <a:endParaRPr lang="en-US" altLang="ko-KR">
              <a:solidFill>
                <a:srgbClr val="ffe7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787</ep:Words>
  <ep:PresentationFormat/>
  <ep:Paragraphs>120</ep:Paragraphs>
  <ep:Slides>17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교차</vt:lpstr>
      <vt:lpstr>IoT 프로그래밍 최종발표</vt:lpstr>
      <vt:lpstr>게임 내용 수정</vt:lpstr>
      <vt:lpstr>목차</vt:lpstr>
      <vt:lpstr>1. 구현한 프로그램 코드</vt:lpstr>
      <vt:lpstr>슬라이드 5</vt:lpstr>
      <vt:lpstr>슬라이드 6</vt:lpstr>
      <vt:lpstr>슬라이드 7</vt:lpstr>
      <vt:lpstr>슬라이드 8</vt:lpstr>
      <vt:lpstr>슬라이드 9</vt:lpstr>
      <vt:lpstr>2. 게임 동작 설명</vt:lpstr>
      <vt:lpstr>슬라이드 11</vt:lpstr>
      <vt:lpstr>슬라이드 12</vt:lpstr>
      <vt:lpstr>슬라이드 13</vt:lpstr>
      <vt:lpstr>슬라이드 14</vt:lpstr>
      <vt:lpstr>3. 게임 설명 및 프로젝트에 독창성 설명</vt:lpstr>
      <vt:lpstr>4. 참고문헌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lskyu</cp:lastModifiedBy>
  <dcterms:modified xsi:type="dcterms:W3CDTF">2021-06-10T02:33:54.101</dcterms:modified>
  <cp:revision>30</cp:revision>
  <dc:title>IoT 프로그래밍 최종발표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